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5" r:id="rId22"/>
    <p:sldId id="276" r:id="rId23"/>
    <p:sldId id="277" r:id="rId24"/>
    <p:sldId id="278" r:id="rId25"/>
    <p:sldId id="273" r:id="rId26"/>
    <p:sldId id="274" r:id="rId27"/>
  </p:sldIdLst>
  <p:sldSz cx="9144000" cy="6858000" type="screen4x3"/>
  <p:notesSz cx="6858000" cy="9144000"/>
  <p:embeddedFontLst>
    <p:embeddedFont>
      <p:font typeface="Montserrat"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06" autoAdjust="0"/>
  </p:normalViewPr>
  <p:slideViewPr>
    <p:cSldViewPr snapToGrid="0">
      <p:cViewPr varScale="1">
        <p:scale>
          <a:sx n="41" d="100"/>
          <a:sy n="41" d="100"/>
        </p:scale>
        <p:origin x="200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b54d0f5433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b54d0f543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f42c2c3e9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f42c2c3e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Evaluación Alternativa del Estado de Nueva York (NYSAA)</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f42c2c3e9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f42c2c3e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Lilliana can </a:t>
            </a:r>
            <a:r>
              <a:rPr lang="es-ES" dirty="0" err="1"/>
              <a:t>start</a:t>
            </a:r>
            <a:r>
              <a:rPr lang="es-ES" dirty="0"/>
              <a:t> </a:t>
            </a:r>
            <a:r>
              <a:rPr lang="es-ES" dirty="0" err="1"/>
              <a:t>the</a:t>
            </a:r>
            <a:r>
              <a:rPr lang="es-ES" dirty="0"/>
              <a:t> </a:t>
            </a:r>
            <a:r>
              <a:rPr lang="es-ES" dirty="0" err="1"/>
              <a:t>presentation</a:t>
            </a:r>
            <a:r>
              <a:rPr lang="es-ES" dirty="0"/>
              <a:t> </a:t>
            </a:r>
            <a:r>
              <a:rPr lang="es-ES" dirty="0" err="1"/>
              <a:t>from</a:t>
            </a:r>
            <a:r>
              <a:rPr lang="es-ES" dirty="0"/>
              <a:t> </a:t>
            </a:r>
            <a:r>
              <a:rPr lang="es-ES" dirty="0" err="1"/>
              <a:t>here</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Evaluación Alternativa del Estado de Nueva York (NYSAA)</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f42c2c3e9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f42c2c3e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dirty="0"/>
              <a:t>Para los estudiantes del idioma inglés que son elegibles para NYSAA, las escuelas pueden permitir una exención única de la evaluación ELA del Estado. Sin embargo, los estudiantes deben tomar el NYSAA en todas las demás materias apropiadas para el nivel de grado equivalente a su edad.</a:t>
            </a:r>
          </a:p>
          <a:p>
            <a:pPr marL="0" lvl="0" indent="0" algn="l" rtl="0">
              <a:spcBef>
                <a:spcPts val="0"/>
              </a:spcBef>
              <a:spcAft>
                <a:spcPts val="0"/>
              </a:spcAft>
              <a:buClr>
                <a:schemeClr val="dk1"/>
              </a:buClr>
              <a:buSzPts val="1100"/>
              <a:buFont typeface="Arial"/>
              <a:buNone/>
            </a:pPr>
            <a:endParaRPr lang="es-ES" dirty="0"/>
          </a:p>
          <a:p>
            <a:pPr marL="0" lvl="0" indent="0" algn="l" rtl="0">
              <a:spcBef>
                <a:spcPts val="0"/>
              </a:spcBef>
              <a:spcAft>
                <a:spcPts val="0"/>
              </a:spcAft>
              <a:buClr>
                <a:schemeClr val="dk1"/>
              </a:buClr>
              <a:buSzPts val="1100"/>
              <a:buFont typeface="Arial"/>
              <a:buNone/>
            </a:pPr>
            <a:r>
              <a:rPr lang="es-ES" dirty="0"/>
              <a:t>Para obtener más información sobre ellos, adaptaciones y apoyos lingüísticos en NYSAA, pruebas, echa un vistazo a estos enlaces:</a:t>
            </a:r>
          </a:p>
          <a:p>
            <a:pPr marL="0" lvl="0" indent="0" algn="l" rtl="0">
              <a:spcBef>
                <a:spcPts val="0"/>
              </a:spcBef>
              <a:spcAft>
                <a:spcPts val="0"/>
              </a:spcAft>
              <a:buClr>
                <a:schemeClr val="dk1"/>
              </a:buClr>
              <a:buSzPts val="1100"/>
              <a:buFont typeface="Arial"/>
              <a:buNone/>
            </a:pPr>
            <a:r>
              <a:rPr lang="es-ES" dirty="0"/>
              <a:t>
Se evalúan los apoyos de accesibilidad para estudiantes con discapacidades cognitivas graves en la NYSAA en ELA y en Matemáticas: https://www.nysed.gov/sites/default/files/programs/state-assessment/7-accessibility-sscd-19.pdf
La provisión de traducciones orales para el Suplente del Estado de Nueva York Evaluaciones en Artes del Lenguaje Inglés, Matemáticas y Ciencias:
https://www.nysed.gov/sites/default/files/programs/state-assessment/3-translations-19.pdf </a:t>
            </a:r>
          </a:p>
          <a:p>
            <a:pPr marL="0" lvl="0" indent="0" algn="l" rtl="0">
              <a:spcBef>
                <a:spcPts val="0"/>
              </a:spcBef>
              <a:spcAft>
                <a:spcPts val="0"/>
              </a:spcAft>
              <a:buClr>
                <a:schemeClr val="dk1"/>
              </a:buClr>
              <a:buSzPts val="1100"/>
              <a:buFont typeface="Arial"/>
              <a:buNone/>
            </a:pPr>
            <a:r>
              <a:rPr lang="es-ES" dirty="0"/>
              <a:t>
Proceso para Excusar Médicamente a un Estudiante con una Discapacidad Cognitiva Severa de participación en la Evaluación Alternativa del Estado de Nueva York:
https://www.nysed.gov/sites/default/files/programs/state-assessment/2-medically-excused-19.pdf</a:t>
            </a:r>
          </a:p>
          <a:p>
            <a:pPr marL="0" lvl="0" indent="0" algn="l" rtl="0">
              <a:spcBef>
                <a:spcPts val="0"/>
              </a:spcBef>
              <a:spcAft>
                <a:spcPts val="0"/>
              </a:spcAft>
              <a:buClr>
                <a:schemeClr val="dk1"/>
              </a:buClr>
              <a:buSzPts val="1100"/>
              <a:buFont typeface="Arial"/>
              <a:buNone/>
            </a:pPr>
            <a:endParaRPr lang="es-ES" dirty="0"/>
          </a:p>
          <a:p>
            <a:pPr marL="0" lvl="0" indent="0" algn="l" rtl="0">
              <a:spcBef>
                <a:spcPts val="0"/>
              </a:spcBef>
              <a:spcAft>
                <a:spcPts val="0"/>
              </a:spcAft>
              <a:buClr>
                <a:schemeClr val="dk1"/>
              </a:buClr>
              <a:buSzPts val="1100"/>
              <a:buFont typeface="Arial"/>
              <a:buNone/>
            </a:pPr>
            <a:r>
              <a:rPr lang="es-ES" dirty="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f42c2c3e9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f42c2c3e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f42c2c3e9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af42c2c3e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b="0" i="0" dirty="0">
                <a:solidFill>
                  <a:srgbClr val="001D35"/>
                </a:solidFill>
                <a:effectLst/>
                <a:latin typeface="Google Sans"/>
              </a:rPr>
              <a:t>La Credencial de Graduación por Habilidades y Logros (SACC, por sus siglas en inglés) es una opción de graduación para los estudiantes de la Ciudad de Nueva York con discapacidades graves que participan en la Evaluación Alternativa del Estado de Nueva York (NYSAA, por sus siglas en inglés) y han estado en la escuela durante al menos 12 años, excluyendo el jardín de infantes.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af42c2c3e9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af42c2c3e9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af42c2c3e9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af42c2c3e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f42c2c3e9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af42c2c3e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Enlace </a:t>
            </a:r>
            <a:r>
              <a:rPr lang="en-US" dirty="0" err="1"/>
              <a:t>conecta</a:t>
            </a:r>
            <a:r>
              <a:rPr lang="en-US" dirty="0"/>
              <a:t> con la </a:t>
            </a:r>
            <a:r>
              <a:rPr lang="en-US" dirty="0" err="1"/>
              <a:t>pagina</a:t>
            </a:r>
            <a:r>
              <a:rPr lang="en-US" dirty="0"/>
              <a:t> web </a:t>
            </a:r>
            <a:r>
              <a:rPr lang="en-US"/>
              <a:t>de Sinergia, https://www.sinergiany.org/parent-center-network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Hemos resumido esta presentacion en este documento de preguntas frecuentes.  </a:t>
            </a:r>
          </a:p>
          <a:p>
            <a:endParaRPr lang="en-US" dirty="0"/>
          </a:p>
          <a:p>
            <a:r>
              <a:rPr lang="en-US" dirty="0"/>
              <a:t>Muchos de los enlaces del documento llevan a fuentes que no han sido traducidas al Espanol y varia—por ejemplo, esta esta en espanol.   </a:t>
            </a:r>
          </a:p>
        </p:txBody>
      </p:sp>
    </p:spTree>
    <p:extLst>
      <p:ext uri="{BB962C8B-B14F-4D97-AF65-F5344CB8AC3E}">
        <p14:creationId xmlns:p14="http://schemas.microsoft.com/office/powerpoint/2010/main" val="111235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C36F-8215-1724-22F0-44ADE25D2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30411-4528-D36D-0844-8D6A1D707B0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179C0120-232C-30EE-E78A-CE96CCE16A23}"/>
              </a:ext>
            </a:extLst>
          </p:cNvPr>
          <p:cNvSpPr>
            <a:spLocks noGrp="1"/>
          </p:cNvSpPr>
          <p:nvPr>
            <p:ph type="body" idx="1"/>
          </p:nvPr>
        </p:nvSpPr>
        <p:spPr/>
        <p:txBody>
          <a:bodyPr/>
          <a:lstStyle/>
          <a:p>
            <a:r>
              <a:rPr lang="en-US" dirty="0"/>
              <a:t>Hemos resumido esta presentacion en este documento de preguntas frecuentes.  </a:t>
            </a:r>
          </a:p>
          <a:p>
            <a:endParaRPr lang="en-US" dirty="0"/>
          </a:p>
          <a:p>
            <a:r>
              <a:rPr lang="en-US" dirty="0"/>
              <a:t>Y esta no--</a:t>
            </a:r>
          </a:p>
        </p:txBody>
      </p:sp>
    </p:spTree>
    <p:extLst>
      <p:ext uri="{BB962C8B-B14F-4D97-AF65-F5344CB8AC3E}">
        <p14:creationId xmlns:p14="http://schemas.microsoft.com/office/powerpoint/2010/main" val="85251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54d0f5433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54d0f543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200" dirty="0"/>
              <a:t>Cada facilitador se presenta, nombre / centro de padres </a:t>
            </a:r>
          </a:p>
          <a:p>
            <a:pPr marL="0" lvl="0" indent="0" algn="l" rtl="0">
              <a:spcBef>
                <a:spcPts val="0"/>
              </a:spcBef>
              <a:spcAft>
                <a:spcPts val="0"/>
              </a:spcAft>
              <a:buNone/>
            </a:pPr>
            <a:endParaRPr lang="es-ES" sz="1200" dirty="0"/>
          </a:p>
          <a:p>
            <a:pPr marL="0" lvl="0" indent="0" algn="l" rtl="0">
              <a:spcBef>
                <a:spcPts val="0"/>
              </a:spcBef>
              <a:spcAft>
                <a:spcPts val="0"/>
              </a:spcAft>
              <a:buNone/>
            </a:pPr>
            <a:r>
              <a:rPr lang="es-ES" sz="1200" dirty="0"/>
              <a:t>Explicar que tendremos una breve presentación para familiarizarlo con el documento de preguntas frecuentes “FAQ” (que recibirá en su correo electrónico después de la presentación), pero nuestro objetivo principal hoy será responder directamente sus preguntas. </a:t>
            </a:r>
          </a:p>
          <a:p>
            <a:pPr marL="0" lvl="0" indent="0" algn="l" rtl="0">
              <a:spcBef>
                <a:spcPts val="0"/>
              </a:spcBef>
              <a:spcAft>
                <a:spcPts val="0"/>
              </a:spcAft>
              <a:buNone/>
            </a:pPr>
            <a:endParaRPr lang="es-ES" sz="1200" dirty="0"/>
          </a:p>
          <a:p>
            <a:pPr marL="0" lvl="0" indent="0" algn="l" rtl="0">
              <a:spcBef>
                <a:spcPts val="0"/>
              </a:spcBef>
              <a:spcAft>
                <a:spcPts val="0"/>
              </a:spcAft>
              <a:buNone/>
            </a:pPr>
            <a:r>
              <a:rPr lang="es-ES" sz="1200" dirty="0"/>
              <a:t>Para este propósito, animamos a la audiencia a utilizar la opción de Zoom de “preguntas” y quedarse hasta el final de la presentación, donde tomaremos preguntas en vivo de la audiencia </a:t>
            </a:r>
            <a:endParaRPr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6DA3-9E01-FD61-3AEB-E4A190655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DD289-98E7-D5C1-2731-AA115B15FC2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EB6676EB-8D05-3FD0-2DFA-9B577B630DD7}"/>
              </a:ext>
            </a:extLst>
          </p:cNvPr>
          <p:cNvSpPr>
            <a:spLocks noGrp="1"/>
          </p:cNvSpPr>
          <p:nvPr>
            <p:ph type="body" idx="1"/>
          </p:nvPr>
        </p:nvSpPr>
        <p:spPr/>
        <p:txBody>
          <a:bodyPr/>
          <a:lstStyle/>
          <a:p>
            <a:r>
              <a:rPr lang="en-US" dirty="0"/>
              <a:t>Hemos resumido esta presentacion en este documento de preguntas frecuentes.  </a:t>
            </a:r>
          </a:p>
          <a:p>
            <a:endParaRPr lang="en-US" dirty="0"/>
          </a:p>
          <a:p>
            <a:r>
              <a:rPr lang="en-US" dirty="0"/>
              <a:t>Las agencias gubernamentales en general no han ofrecido traduccion de los documentos.</a:t>
            </a:r>
          </a:p>
        </p:txBody>
      </p:sp>
    </p:spTree>
    <p:extLst>
      <p:ext uri="{BB962C8B-B14F-4D97-AF65-F5344CB8AC3E}">
        <p14:creationId xmlns:p14="http://schemas.microsoft.com/office/powerpoint/2010/main" val="370117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6E9F-385B-F3C3-5389-6B5E4061E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A40F2-EBF6-3CD5-5116-594D9F640093}"/>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DC3A7A05-1463-8B04-1481-9D86D9FD2F51}"/>
              </a:ext>
            </a:extLst>
          </p:cNvPr>
          <p:cNvSpPr>
            <a:spLocks noGrp="1"/>
          </p:cNvSpPr>
          <p:nvPr>
            <p:ph type="body" idx="1"/>
          </p:nvPr>
        </p:nvSpPr>
        <p:spPr/>
        <p:txBody>
          <a:bodyPr/>
          <a:lstStyle/>
          <a:p>
            <a:r>
              <a:rPr lang="en-US" dirty="0" err="1"/>
              <a:t>Resalte</a:t>
            </a:r>
            <a:r>
              <a:rPr lang="en-US" dirty="0"/>
              <a:t>, </a:t>
            </a:r>
            <a:r>
              <a:rPr lang="en-US" dirty="0" err="1"/>
              <a:t>copie</a:t>
            </a:r>
            <a:r>
              <a:rPr lang="en-US" dirty="0"/>
              <a:t>, y </a:t>
            </a:r>
            <a:r>
              <a:rPr lang="en-US" dirty="0" err="1"/>
              <a:t>pegue</a:t>
            </a:r>
            <a:endParaRPr lang="en-US" dirty="0"/>
          </a:p>
          <a:p>
            <a:r>
              <a:rPr lang="en-US" dirty="0"/>
              <a:t>O  </a:t>
            </a:r>
            <a:r>
              <a:rPr lang="en-US" dirty="0" err="1"/>
              <a:t>copie</a:t>
            </a:r>
            <a:r>
              <a:rPr lang="en-US" dirty="0"/>
              <a:t> </a:t>
            </a:r>
            <a:r>
              <a:rPr lang="en-US" dirty="0" err="1"/>
              <a:t>el</a:t>
            </a:r>
            <a:r>
              <a:rPr lang="en-US" dirty="0"/>
              <a:t> enlace de un </a:t>
            </a:r>
            <a:r>
              <a:rPr lang="en-US" dirty="0" err="1"/>
              <a:t>documento</a:t>
            </a:r>
            <a:r>
              <a:rPr lang="en-US" dirty="0"/>
              <a:t>, </a:t>
            </a:r>
            <a:r>
              <a:rPr lang="en-US" dirty="0" err="1"/>
              <a:t>haga</a:t>
            </a:r>
            <a:r>
              <a:rPr lang="en-US" dirty="0"/>
              <a:t> </a:t>
            </a:r>
            <a:r>
              <a:rPr lang="en-US" dirty="0" err="1"/>
              <a:t>clic</a:t>
            </a:r>
            <a:r>
              <a:rPr lang="en-US" dirty="0"/>
              <a:t> </a:t>
            </a:r>
            <a:r>
              <a:rPr lang="en-US" dirty="0" err="1"/>
              <a:t>en</a:t>
            </a:r>
            <a:r>
              <a:rPr lang="en-US" dirty="0"/>
              <a:t> </a:t>
            </a:r>
            <a:r>
              <a:rPr lang="en-US" dirty="0" err="1"/>
              <a:t>el</a:t>
            </a:r>
            <a:r>
              <a:rPr lang="en-US" dirty="0"/>
              <a:t> enlace de </a:t>
            </a:r>
            <a:r>
              <a:rPr lang="en-US" dirty="0" err="1"/>
              <a:t>documento</a:t>
            </a:r>
            <a:r>
              <a:rPr lang="en-US" dirty="0"/>
              <a:t> y </a:t>
            </a:r>
            <a:r>
              <a:rPr lang="en-US" dirty="0" err="1"/>
              <a:t>peque</a:t>
            </a:r>
            <a:r>
              <a:rPr lang="en-US" dirty="0"/>
              <a:t> </a:t>
            </a:r>
            <a:r>
              <a:rPr lang="en-US" dirty="0" err="1"/>
              <a:t>alli</a:t>
            </a:r>
            <a:r>
              <a:rPr lang="en-US" dirty="0"/>
              <a:t> </a:t>
            </a:r>
            <a:r>
              <a:rPr lang="en-US" dirty="0" err="1"/>
              <a:t>el</a:t>
            </a:r>
            <a:r>
              <a:rPr lang="en-US" dirty="0"/>
              <a:t> enlace </a:t>
            </a:r>
            <a:r>
              <a:rPr lang="en-US" dirty="0" err="1"/>
              <a:t>opiado</a:t>
            </a:r>
            <a:r>
              <a:rPr lang="en-US" dirty="0"/>
              <a:t>.  Note, que no </a:t>
            </a:r>
            <a:r>
              <a:rPr lang="en-US" dirty="0" err="1"/>
              <a:t>funciona</a:t>
            </a:r>
            <a:r>
              <a:rPr lang="en-US" dirty="0"/>
              <a:t> para </a:t>
            </a:r>
            <a:r>
              <a:rPr lang="en-US"/>
              <a:t>todo</a:t>
            </a:r>
            <a:endParaRPr lang="en-US" dirty="0"/>
          </a:p>
        </p:txBody>
      </p:sp>
    </p:spTree>
    <p:extLst>
      <p:ext uri="{BB962C8B-B14F-4D97-AF65-F5344CB8AC3E}">
        <p14:creationId xmlns:p14="http://schemas.microsoft.com/office/powerpoint/2010/main" val="544600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f42c2c3e9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f42c2c3e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f42c2c3e9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f42c2c3e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50648a13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50648a1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s-ES" dirty="0"/>
              <a:t>-  Dependiendo del grado, estos pueden ser sobre una variedad de temas académicos.</a:t>
            </a:r>
          </a:p>
          <a:p>
            <a:pPr marL="0" lvl="0" indent="0" algn="l" rtl="0">
              <a:spcBef>
                <a:spcPts val="0"/>
              </a:spcBef>
              <a:spcAft>
                <a:spcPts val="0"/>
              </a:spcAft>
              <a:buFontTx/>
              <a:buNone/>
            </a:pPr>
            <a:r>
              <a:rPr lang="es-ES" dirty="0"/>
              <a:t>
- NYSAA también es una evaluación basada en materias académicas, pero se basa en una versión modificada de los estándares, de la que hablaremos un poco más en un minuto.</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0648a13f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0648a1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s-ES" dirty="0"/>
              <a:t>Por cierto, el "comportamiento adaptativo" no significa necesariamente problemas de </a:t>
            </a:r>
            <a:r>
              <a:rPr lang="es-ES" b="1" dirty="0"/>
              <a:t>comportamiento</a:t>
            </a:r>
            <a:r>
              <a:rPr lang="es-ES" dirty="0"/>
              <a:t> con C mayúscula, puede significar que el estudiante  necesita ayuda con las actividades de la vida diaria y/o habilidades sociales.</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(El comportamiento adaptativo es la capacidad de una persona para ajustarse a su entorno y a la sociedad. Se basa en habilidades sociales, conceptuales y prácticas.)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af42c2c3e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af42c2c3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50648a13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50648a1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200" dirty="0"/>
              <a:t>Siempre una de estas casillas debe de estar marcada, y si es la segunda que es sobre la evaluación alternativa, se debe nombrar la evaluación en particular. Además, debe haber una explicación sobre lo que lo hace apropiado, y esta explicación no debe ser algo como: "</a:t>
            </a:r>
            <a:r>
              <a:rPr lang="es-ES" sz="1200" i="1" dirty="0"/>
              <a:t>el estudiante tiene autismo o I/DD y no puede tomar las pruebas</a:t>
            </a:r>
            <a:r>
              <a:rPr lang="es-ES" sz="1200" dirty="0"/>
              <a:t>".</a:t>
            </a:r>
          </a:p>
          <a:p>
            <a:pPr marL="0" lvl="0" indent="0" algn="l" rtl="0">
              <a:spcBef>
                <a:spcPts val="0"/>
              </a:spcBef>
              <a:spcAft>
                <a:spcPts val="0"/>
              </a:spcAft>
              <a:buNone/>
            </a:pPr>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af42c2c3e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af42c2c3e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Es importante recordar que usted tiene un papel muy importante en el equipo del IEP (</a:t>
            </a:r>
            <a:r>
              <a:rPr lang="es-ES" i="1" dirty="0"/>
              <a:t>en español, el Programa de Educación Individualizada</a:t>
            </a:r>
            <a:r>
              <a:rPr lang="es-ES" dirty="0"/>
              <a:t>) y esta es una sección del IEP que debe discutirse todos los años, y no solo omitirse o pasarse por alto.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Un niño que necesita NYSAA en 3er grado, puede que no necesariamente lo necesite en 6to grado, o no en todas las materias.</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La ESSA exige que todos los estados de la nación evalúen a todos los estudiantes en lengua y literatura inglesa (ELA) y matemáticas cada año en los grados 3.º a 8.º y al menos una vez en la escuela secundaria. Si bien el estado de Nueva York no tiene leyes sobre los derechos de los padres a elegir si sus hijos participan en las pruebas estatales, la ley federal requiere que:</a:t>
            </a:r>
          </a:p>
          <a:p>
            <a:pPr marL="0" lvl="0" indent="0" algn="l" rtl="0">
              <a:spcBef>
                <a:spcPts val="0"/>
              </a:spcBef>
              <a:spcAft>
                <a:spcPts val="0"/>
              </a:spcAft>
              <a:buNone/>
            </a:pPr>
            <a:endParaRPr lang="es-ES" dirty="0"/>
          </a:p>
          <a:p>
            <a:pPr marL="171450" lvl="0" indent="-171450" algn="l" rtl="0">
              <a:spcBef>
                <a:spcPts val="0"/>
              </a:spcBef>
              <a:spcAft>
                <a:spcPts val="0"/>
              </a:spcAft>
              <a:buFontTx/>
              <a:buChar char="-"/>
            </a:pPr>
            <a:r>
              <a:rPr lang="es-ES" dirty="0"/>
              <a:t>Los estados deben garantizar que el 95% de los estudiantes en cada escuela pública, incluidas las escuelas charter, participen anualmente en las evaluaciones estatales requeridas. -	Esto se aplica a todos los subgrupos de estudiantes, que incluyen grupos raciales/étnicos, estudiantes que aprenden inglés/estudiantes multilingües, estudiantes de bajos ingresos 	y estudiantes con discapacidades. </a:t>
            </a:r>
          </a:p>
          <a:p>
            <a:pPr marL="171450" lvl="0" indent="-171450" algn="l" rtl="0">
              <a:spcBef>
                <a:spcPts val="0"/>
              </a:spcBef>
              <a:spcAft>
                <a:spcPts val="0"/>
              </a:spcAft>
              <a:buFontTx/>
              <a:buChar char="-"/>
            </a:pPr>
            <a:endParaRPr lang="es-ES" dirty="0"/>
          </a:p>
          <a:p>
            <a:pPr marL="0" lvl="0" indent="0" algn="l" rtl="0">
              <a:spcBef>
                <a:spcPts val="0"/>
              </a:spcBef>
              <a:spcAft>
                <a:spcPts val="0"/>
              </a:spcAft>
              <a:buFontTx/>
              <a:buNone/>
            </a:pPr>
            <a:r>
              <a:rPr lang="es-ES" dirty="0"/>
              <a:t>Si se solicita, los distritos escolares y las escuelas charter deben proporcionar a los padres información sobre las políticas estatales o locales con respecto a los derechos de los padres a elegir que sus hijos no participen en las pruebas estatales. </a:t>
            </a:r>
          </a:p>
          <a:p>
            <a:pPr marL="0" lvl="0" indent="0" algn="l" rtl="0">
              <a:spcBef>
                <a:spcPts val="0"/>
              </a:spcBef>
              <a:spcAft>
                <a:spcPts val="0"/>
              </a:spcAft>
              <a:buFontTx/>
              <a:buNone/>
            </a:pPr>
            <a:endParaRPr lang="es-ES" dirty="0"/>
          </a:p>
          <a:p>
            <a:pPr marL="0" lvl="0" indent="0" algn="l" rtl="0">
              <a:spcBef>
                <a:spcPts val="0"/>
              </a:spcBef>
              <a:spcAft>
                <a:spcPts val="0"/>
              </a:spcAft>
              <a:buFontTx/>
              <a:buNone/>
            </a:pPr>
            <a:r>
              <a:rPr lang="es-ES" dirty="0"/>
              <a:t>• Los estados no están obligados a crear o cambiar ninguna ley que tengan vigente con respecto a la preferencia de los padres sobre la participación en las evaluaciones.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f42c2c3e9_0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af42c2c3e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S" noProof="0" dirty="0"/>
              <a:t>Es muy importante que cuando usted reciba alguna evaluación realizada por la escuela de su hijo, lea el informe en su totalidad. </a:t>
            </a:r>
          </a:p>
          <a:p>
            <a:pPr marL="0" lvl="0" indent="0" algn="l" rtl="0">
              <a:spcBef>
                <a:spcPts val="0"/>
              </a:spcBef>
              <a:spcAft>
                <a:spcPts val="0"/>
              </a:spcAft>
              <a:buNone/>
            </a:pPr>
            <a:endParaRPr lang="es-US" noProof="0" dirty="0"/>
          </a:p>
          <a:p>
            <a:pPr marL="0" lvl="0" indent="0" algn="l" rtl="0">
              <a:spcBef>
                <a:spcPts val="0"/>
              </a:spcBef>
              <a:spcAft>
                <a:spcPts val="0"/>
              </a:spcAft>
              <a:buNone/>
            </a:pPr>
            <a:r>
              <a:rPr lang="es-US" noProof="0" dirty="0"/>
              <a:t>Le recordamos que usted tiene el derecho a solicitar que estos documentos estén traducidos al español,  y que puede contactar a cualquiera de los centros de padres donde le podremos ense</a:t>
            </a:r>
            <a:r>
              <a:rPr lang="es-US" noProof="0" dirty="0">
                <a:latin typeface="Calibri" panose="020F0502020204030204" pitchFamily="34" charset="0"/>
                <a:cs typeface="Calibri" panose="020F0502020204030204" pitchFamily="34" charset="0"/>
              </a:rPr>
              <a:t>ñ</a:t>
            </a:r>
            <a:r>
              <a:rPr lang="es-US" noProof="0" dirty="0"/>
              <a:t>ar como hacer esto. </a:t>
            </a:r>
          </a:p>
          <a:p>
            <a:pPr marL="0" lvl="0" indent="0" algn="l" rtl="0">
              <a:spcBef>
                <a:spcPts val="0"/>
              </a:spcBef>
              <a:spcAft>
                <a:spcPts val="0"/>
              </a:spcAft>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f42c2c3e9_0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f42c2c3e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ES" dirty="0"/>
              <a:t>Evaluación Alternativa del Estado de Nueva York (NYSAA)</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p:nvPr/>
        </p:nvSpPr>
        <p:spPr>
          <a:xfrm>
            <a:off x="-38750" y="-47833"/>
            <a:ext cx="9221400" cy="6948000"/>
          </a:xfrm>
          <a:prstGeom prst="rect">
            <a:avLst/>
          </a:prstGeom>
          <a:solidFill>
            <a:srgbClr val="0045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rgbClr val="666666"/>
              </a:solidFill>
              <a:latin typeface="Arial"/>
              <a:ea typeface="Arial"/>
              <a:cs typeface="Arial"/>
              <a:sym typeface="Arial"/>
            </a:endParaRPr>
          </a:p>
        </p:txBody>
      </p:sp>
      <p:pic>
        <p:nvPicPr>
          <p:cNvPr id="12" name="Google Shape;12;p2" descr="includenyc-logo-white tagline.png"/>
          <p:cNvPicPr preferRelativeResize="0"/>
          <p:nvPr/>
        </p:nvPicPr>
        <p:blipFill rotWithShape="1">
          <a:blip r:embed="rId2">
            <a:alphaModFix/>
          </a:blip>
          <a:srcRect/>
          <a:stretch/>
        </p:blipFill>
        <p:spPr>
          <a:xfrm>
            <a:off x="2004384" y="2684667"/>
            <a:ext cx="5135123" cy="1112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81000" algn="ctr">
              <a:spcBef>
                <a:spcPts val="0"/>
              </a:spcBef>
              <a:spcAft>
                <a:spcPts val="0"/>
              </a:spcAft>
              <a:buSzPts val="2400"/>
              <a:buChar char="●"/>
              <a:defRPr/>
            </a:lvl1pPr>
            <a:lvl2pPr marL="914400" lvl="1" indent="-342900" algn="ctr">
              <a:spcBef>
                <a:spcPts val="0"/>
              </a:spcBef>
              <a:spcAft>
                <a:spcPts val="0"/>
              </a:spcAft>
              <a:buSzPts val="18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3"/>
        <p:cNvGrpSpPr/>
        <p:nvPr/>
      </p:nvGrpSpPr>
      <p:grpSpPr>
        <a:xfrm>
          <a:off x="0" y="0"/>
          <a:ext cx="0" cy="0"/>
          <a:chOff x="0" y="0"/>
          <a:chExt cx="0" cy="0"/>
        </a:xfrm>
      </p:grpSpPr>
      <p:sp>
        <p:nvSpPr>
          <p:cNvPr id="14" name="Google Shape;14;p3"/>
          <p:cNvSpPr txBox="1"/>
          <p:nvPr/>
        </p:nvSpPr>
        <p:spPr>
          <a:xfrm>
            <a:off x="-38750" y="-47833"/>
            <a:ext cx="9216900" cy="6963600"/>
          </a:xfrm>
          <a:prstGeom prst="rect">
            <a:avLst/>
          </a:prstGeom>
          <a:solidFill>
            <a:srgbClr val="0045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rgbClr val="666666"/>
              </a:solidFill>
              <a:latin typeface="Arial"/>
              <a:ea typeface="Arial"/>
              <a:cs typeface="Arial"/>
              <a:sym typeface="Arial"/>
            </a:endParaRPr>
          </a:p>
        </p:txBody>
      </p:sp>
      <p:pic>
        <p:nvPicPr>
          <p:cNvPr id="15" name="Google Shape;15;p3" descr="includenyc-logo-white tagline.png"/>
          <p:cNvPicPr preferRelativeResize="0"/>
          <p:nvPr/>
        </p:nvPicPr>
        <p:blipFill rotWithShape="1">
          <a:blip r:embed="rId2">
            <a:alphaModFix/>
          </a:blip>
          <a:srcRect/>
          <a:stretch/>
        </p:blipFill>
        <p:spPr>
          <a:xfrm>
            <a:off x="2994025" y="510117"/>
            <a:ext cx="3151201" cy="682500"/>
          </a:xfrm>
          <a:prstGeom prst="rect">
            <a:avLst/>
          </a:prstGeom>
          <a:noFill/>
          <a:ln>
            <a:noFill/>
          </a:ln>
        </p:spPr>
      </p:pic>
      <p:sp>
        <p:nvSpPr>
          <p:cNvPr id="16" name="Google Shape;16;p3"/>
          <p:cNvSpPr txBox="1"/>
          <p:nvPr/>
        </p:nvSpPr>
        <p:spPr>
          <a:xfrm>
            <a:off x="1177900" y="2309067"/>
            <a:ext cx="6749400" cy="195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400"/>
              <a:buFont typeface="Montserrat"/>
              <a:buNone/>
            </a:pPr>
            <a:r>
              <a:rPr lang="en" sz="4500" b="1">
                <a:solidFill>
                  <a:srgbClr val="FFFFFF"/>
                </a:solidFill>
                <a:latin typeface="Open Sans"/>
                <a:ea typeface="Open Sans"/>
                <a:cs typeface="Open Sans"/>
                <a:sym typeface="Open Sans"/>
              </a:rPr>
              <a:t>Workshop title</a:t>
            </a:r>
            <a:endParaRPr sz="4400" b="1" i="0" u="none" strike="noStrike" cap="none" dirty="0">
              <a:solidFill>
                <a:srgbClr val="FFFFFF"/>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64600"/>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919433"/>
            <a:ext cx="8520600" cy="45552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42900">
              <a:spcBef>
                <a:spcPts val="0"/>
              </a:spcBef>
              <a:spcAft>
                <a:spcPts val="0"/>
              </a:spcAft>
              <a:buSzPts val="18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64600"/>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264600"/>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81000">
              <a:spcBef>
                <a:spcPts val="0"/>
              </a:spcBef>
              <a:spcAft>
                <a:spcPts val="0"/>
              </a:spcAft>
              <a:buSzPts val="2400"/>
              <a:buChar char="●"/>
              <a:defRPr/>
            </a:lvl1pPr>
            <a:lvl2pPr marL="914400" lvl="1" indent="-342900">
              <a:spcBef>
                <a:spcPts val="0"/>
              </a:spcBef>
              <a:spcAft>
                <a:spcPts val="0"/>
              </a:spcAft>
              <a:buSzPts val="18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1292700"/>
          </a:xfrm>
          <a:prstGeom prst="rect">
            <a:avLst/>
          </a:prstGeom>
          <a:solidFill>
            <a:srgbClr val="004567"/>
          </a:solidFill>
          <a:ln w="9525"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p1"/>
          <p:cNvSpPr txBox="1">
            <a:spLocks noGrp="1"/>
          </p:cNvSpPr>
          <p:nvPr>
            <p:ph type="title"/>
          </p:nvPr>
        </p:nvSpPr>
        <p:spPr>
          <a:xfrm>
            <a:off x="311700" y="264600"/>
            <a:ext cx="8520600" cy="7635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919433"/>
            <a:ext cx="8520600" cy="45552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rgbClr val="434343"/>
              </a:buClr>
              <a:buSzPts val="2400"/>
              <a:buFont typeface="Open Sans"/>
              <a:buChar char="●"/>
              <a:defRPr sz="2400">
                <a:solidFill>
                  <a:srgbClr val="434343"/>
                </a:solidFill>
                <a:latin typeface="Open Sans"/>
                <a:ea typeface="Open Sans"/>
                <a:cs typeface="Open Sans"/>
                <a:sym typeface="Open Sans"/>
              </a:defRPr>
            </a:lvl1pPr>
            <a:lvl2pPr marL="914400" lvl="1" indent="-342900">
              <a:lnSpc>
                <a:spcPct val="115000"/>
              </a:lnSpc>
              <a:spcBef>
                <a:spcPts val="0"/>
              </a:spcBef>
              <a:spcAft>
                <a:spcPts val="0"/>
              </a:spcAft>
              <a:buClr>
                <a:srgbClr val="434343"/>
              </a:buClr>
              <a:buSzPts val="1800"/>
              <a:buFont typeface="Open Sans"/>
              <a:buChar char="○"/>
              <a:defRPr sz="1800">
                <a:solidFill>
                  <a:srgbClr val="434343"/>
                </a:solidFill>
                <a:latin typeface="Open Sans"/>
                <a:ea typeface="Open Sans"/>
                <a:cs typeface="Open Sans"/>
                <a:sym typeface="Open Sans"/>
              </a:defRPr>
            </a:lvl2pPr>
            <a:lvl3pPr marL="1371600" lvl="2"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1828800" lvl="3"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2286000" lvl="4"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2743200" lvl="5"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3200400" lvl="6"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3657600" lvl="7"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4114800" lvl="8"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9" name="Google Shape;9;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sinergiany.org/parent-center-networ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parentcenterhub.org/find-your-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nysed.gov/sites/default/files/programs/state-assessment/essa-fact-sheet-assessment-parents-2024-updat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parentcenterhub.org/find-your-cen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p:nvPr/>
        </p:nvSpPr>
        <p:spPr>
          <a:xfrm>
            <a:off x="0" y="0"/>
            <a:ext cx="9144000" cy="6858000"/>
          </a:xfrm>
          <a:prstGeom prst="rect">
            <a:avLst/>
          </a:prstGeom>
          <a:solidFill>
            <a:srgbClr val="0045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 name="Google Shape;59;p14"/>
          <p:cNvSpPr txBox="1"/>
          <p:nvPr/>
        </p:nvSpPr>
        <p:spPr>
          <a:xfrm>
            <a:off x="311708" y="1219300"/>
            <a:ext cx="8520600" cy="2052600"/>
          </a:xfrm>
          <a:prstGeom prst="rect">
            <a:avLst/>
          </a:prstGeom>
          <a:noFill/>
          <a:ln>
            <a:noFill/>
          </a:ln>
        </p:spPr>
        <p:txBody>
          <a:bodyPr spcFirstLastPara="1" wrap="square" lIns="91425" tIns="91425" rIns="91425" bIns="91425" anchor="b" anchorCtr="0">
            <a:normAutofit fontScale="92500" lnSpcReduction="20000"/>
          </a:bodyPr>
          <a:lstStyle/>
          <a:p>
            <a:pPr lvl="0" algn="ctr"/>
            <a:r>
              <a:rPr lang="es-ES" sz="5200" b="1" dirty="0">
                <a:solidFill>
                  <a:srgbClr val="FFFFFF"/>
                </a:solidFill>
              </a:rPr>
              <a:t>Evaluación Alternativa del Estado de Nueva York (NYSAA)</a:t>
            </a:r>
            <a:endParaRPr sz="5200" b="1" dirty="0">
              <a:solidFill>
                <a:srgbClr val="FFFFFF"/>
              </a:solidFill>
            </a:endParaRPr>
          </a:p>
        </p:txBody>
      </p:sp>
      <p:sp>
        <p:nvSpPr>
          <p:cNvPr id="60" name="Google Shape;60;p14"/>
          <p:cNvSpPr txBox="1"/>
          <p:nvPr/>
        </p:nvSpPr>
        <p:spPr>
          <a:xfrm>
            <a:off x="311700" y="3512300"/>
            <a:ext cx="8520600" cy="792600"/>
          </a:xfrm>
          <a:prstGeom prst="rect">
            <a:avLst/>
          </a:prstGeom>
          <a:noFill/>
          <a:ln>
            <a:noFill/>
          </a:ln>
        </p:spPr>
        <p:txBody>
          <a:bodyPr spcFirstLastPara="1" wrap="square" lIns="91425" tIns="91425" rIns="91425" bIns="91425" anchor="t" anchorCtr="0">
            <a:normAutofit/>
          </a:bodyPr>
          <a:lstStyle/>
          <a:p>
            <a:pPr lvl="0" algn="ctr"/>
            <a:r>
              <a:rPr lang="en-US" sz="3000" dirty="0">
                <a:solidFill>
                  <a:srgbClr val="FFFFFF"/>
                </a:solidFill>
              </a:rPr>
              <a:t>Preguntas frecuentes</a:t>
            </a:r>
            <a:endParaRPr sz="30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79513" y="18006"/>
            <a:ext cx="9064485" cy="901500"/>
          </a:xfrm>
          <a:prstGeom prst="rect">
            <a:avLst/>
          </a:prstGeom>
        </p:spPr>
        <p:txBody>
          <a:bodyPr spcFirstLastPara="1" wrap="square" lIns="91425" tIns="91425" rIns="91425" bIns="91425" anchor="t" anchorCtr="0">
            <a:noAutofit/>
          </a:bodyPr>
          <a:lstStyle/>
          <a:p>
            <a:pPr lvl="0">
              <a:buSzPts val="990"/>
            </a:pPr>
            <a:r>
              <a:rPr lang="es-ES" sz="2620" dirty="0"/>
              <a:t>¿Quién en la escuela de mi hijo puede ayudarme a entender la Evaluación Alternativa del Estado de NY (NYSAA)?</a:t>
            </a:r>
            <a:endParaRPr sz="2620" b="1" dirty="0"/>
          </a:p>
        </p:txBody>
      </p:sp>
      <p:sp>
        <p:nvSpPr>
          <p:cNvPr id="123" name="Google Shape;123;p23"/>
          <p:cNvSpPr txBox="1">
            <a:spLocks noGrp="1"/>
          </p:cNvSpPr>
          <p:nvPr>
            <p:ph type="body" idx="1"/>
          </p:nvPr>
        </p:nvSpPr>
        <p:spPr>
          <a:xfrm>
            <a:off x="311700" y="1448433"/>
            <a:ext cx="8520600" cy="4550100"/>
          </a:xfrm>
          <a:prstGeom prst="rect">
            <a:avLst/>
          </a:prstGeom>
        </p:spPr>
        <p:txBody>
          <a:bodyPr spcFirstLastPara="1" wrap="square" lIns="91425" tIns="91425" rIns="91425" bIns="91425" anchor="t" anchorCtr="0">
            <a:normAutofit/>
          </a:bodyPr>
          <a:lstStyle/>
          <a:p>
            <a:pPr marL="0" lvl="0" indent="0">
              <a:lnSpc>
                <a:spcPct val="100000"/>
              </a:lnSpc>
              <a:buClr>
                <a:schemeClr val="dk1"/>
              </a:buClr>
              <a:buSzPts val="1100"/>
              <a:buNone/>
            </a:pPr>
            <a:r>
              <a:rPr lang="es-ES" sz="2100" dirty="0">
                <a:solidFill>
                  <a:schemeClr val="dk1"/>
                </a:solidFill>
              </a:rPr>
              <a:t>El administrador de educación especial o el coordinador de padres de su escuela deben poder dirigirlo a la persona adecuada. Algunas personas a tener en cuenta son:</a:t>
            </a:r>
          </a:p>
          <a:p>
            <a:pPr marL="0" lvl="0" indent="0">
              <a:lnSpc>
                <a:spcPct val="100000"/>
              </a:lnSpc>
              <a:buClr>
                <a:schemeClr val="dk1"/>
              </a:buClr>
              <a:buSzPts val="1100"/>
              <a:buNone/>
            </a:pPr>
            <a:endParaRPr sz="2100" dirty="0">
              <a:solidFill>
                <a:schemeClr val="dk1"/>
              </a:solidFill>
            </a:endParaRPr>
          </a:p>
          <a:p>
            <a:pPr lvl="0" indent="-361950">
              <a:lnSpc>
                <a:spcPct val="100000"/>
              </a:lnSpc>
              <a:buClr>
                <a:schemeClr val="dk1"/>
              </a:buClr>
              <a:buSzPts val="2100"/>
            </a:pPr>
            <a:r>
              <a:rPr lang="en-US" sz="2100" dirty="0">
                <a:solidFill>
                  <a:schemeClr val="dk1"/>
                </a:solidFill>
              </a:rPr>
              <a:t>Presidente/Coordinador del IEP
Director o subdirector
Trabajador social o psicólogo escolar
Representantes de CSE/SBST (equipo de apoyo escolar)</a:t>
            </a:r>
          </a:p>
          <a:p>
            <a:pPr marL="95250" lvl="0" indent="0">
              <a:lnSpc>
                <a:spcPct val="100000"/>
              </a:lnSpc>
              <a:buClr>
                <a:schemeClr val="dk1"/>
              </a:buClr>
              <a:buSzPts val="2100"/>
              <a:buNone/>
            </a:pPr>
            <a:endParaRPr lang="en-US" sz="2100" dirty="0">
              <a:solidFill>
                <a:schemeClr val="dk1"/>
              </a:solidFill>
            </a:endParaRPr>
          </a:p>
          <a:p>
            <a:pPr marL="95250" lvl="0" indent="0">
              <a:lnSpc>
                <a:spcPct val="100000"/>
              </a:lnSpc>
              <a:buClr>
                <a:schemeClr val="dk1"/>
              </a:buClr>
              <a:buSzPts val="2100"/>
              <a:buNone/>
            </a:pPr>
            <a:r>
              <a:rPr lang="es-ES" sz="2100" dirty="0">
                <a:solidFill>
                  <a:schemeClr val="dk1"/>
                </a:solidFill>
              </a:rPr>
              <a:t>Si aún tiene preguntas, comuníquese con su Centro de Padres local</a:t>
            </a:r>
            <a:r>
              <a:rPr lang="en" sz="2100" dirty="0">
                <a:solidFill>
                  <a:schemeClr val="dk1"/>
                </a:solidFill>
              </a:rPr>
              <a:t>, </a:t>
            </a:r>
            <a:r>
              <a:rPr lang="en" sz="2100" u="sng" dirty="0">
                <a:solidFill>
                  <a:schemeClr val="hlink"/>
                </a:solidFill>
                <a:hlinkClick r:id="rId3"/>
              </a:rPr>
              <a:t>https://www.parentcenterhub.org/find-your-center/</a:t>
            </a:r>
            <a:endParaRPr sz="21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100" dirty="0">
              <a:solidFill>
                <a:schemeClr val="dk1"/>
              </a:solidFill>
            </a:endParaRPr>
          </a:p>
        </p:txBody>
      </p:sp>
      <p:pic>
        <p:nvPicPr>
          <p:cNvPr id="124" name="Google Shape;124;p23"/>
          <p:cNvPicPr preferRelativeResize="0"/>
          <p:nvPr/>
        </p:nvPicPr>
        <p:blipFill>
          <a:blip r:embed="rId4">
            <a:alphaModFix/>
          </a:blip>
          <a:stretch>
            <a:fillRect/>
          </a:stretch>
        </p:blipFill>
        <p:spPr>
          <a:xfrm>
            <a:off x="0" y="5621508"/>
            <a:ext cx="9143998" cy="123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699" y="184167"/>
            <a:ext cx="8520600" cy="679500"/>
          </a:xfrm>
          <a:prstGeom prst="rect">
            <a:avLst/>
          </a:prstGeom>
        </p:spPr>
        <p:txBody>
          <a:bodyPr spcFirstLastPara="1" wrap="square" lIns="91425" tIns="91425" rIns="91425" bIns="91425" anchor="t" anchorCtr="0">
            <a:noAutofit/>
          </a:bodyPr>
          <a:lstStyle/>
          <a:p>
            <a:pPr lvl="0">
              <a:buSzPts val="990"/>
            </a:pPr>
            <a:r>
              <a:rPr lang="es-ES" sz="2740" dirty="0"/>
              <a:t>Ahora que sé qué es la Evaluación Alternativa del Estado de NY (NYSAA), ¿qué NO es?</a:t>
            </a:r>
            <a:endParaRPr sz="2740" b="1" dirty="0"/>
          </a:p>
        </p:txBody>
      </p:sp>
      <p:sp>
        <p:nvSpPr>
          <p:cNvPr id="130" name="Google Shape;130;p24"/>
          <p:cNvSpPr txBox="1">
            <a:spLocks noGrp="1"/>
          </p:cNvSpPr>
          <p:nvPr>
            <p:ph type="body" idx="1"/>
          </p:nvPr>
        </p:nvSpPr>
        <p:spPr>
          <a:xfrm>
            <a:off x="262950" y="1439133"/>
            <a:ext cx="8520600" cy="4555200"/>
          </a:xfrm>
          <a:prstGeom prst="rect">
            <a:avLst/>
          </a:prstGeom>
        </p:spPr>
        <p:txBody>
          <a:bodyPr spcFirstLastPara="1" wrap="square" lIns="91425" tIns="91425" rIns="91425" bIns="91425" anchor="t" anchorCtr="0">
            <a:normAutofit/>
          </a:bodyPr>
          <a:lstStyle/>
          <a:p>
            <a:pPr lvl="0" indent="-374650">
              <a:lnSpc>
                <a:spcPct val="100000"/>
              </a:lnSpc>
              <a:buClr>
                <a:schemeClr val="dk1"/>
              </a:buClr>
              <a:buSzPts val="2300"/>
            </a:pPr>
            <a:r>
              <a:rPr lang="es-ES" sz="2300" dirty="0">
                <a:solidFill>
                  <a:schemeClr val="dk1"/>
                </a:solidFill>
              </a:rPr>
              <a:t>NYSAA </a:t>
            </a:r>
            <a:r>
              <a:rPr lang="es-ES" sz="2300" b="1" dirty="0">
                <a:solidFill>
                  <a:schemeClr val="dk1"/>
                </a:solidFill>
              </a:rPr>
              <a:t>NO</a:t>
            </a:r>
            <a:r>
              <a:rPr lang="es-ES" sz="2300" dirty="0">
                <a:solidFill>
                  <a:schemeClr val="dk1"/>
                </a:solidFill>
              </a:rPr>
              <a:t> está diseñado para un niño que simplemente no obtiene buenos resultados en los exámenes o para reducir el rendimiento general de una escuela.</a:t>
            </a:r>
          </a:p>
          <a:p>
            <a:pPr lvl="0" indent="-374650">
              <a:lnSpc>
                <a:spcPct val="100000"/>
              </a:lnSpc>
              <a:buClr>
                <a:schemeClr val="dk1"/>
              </a:buClr>
              <a:buSzPts val="2300"/>
            </a:pPr>
            <a:endParaRPr sz="2300" dirty="0">
              <a:solidFill>
                <a:schemeClr val="dk1"/>
              </a:solidFill>
            </a:endParaRPr>
          </a:p>
          <a:p>
            <a:pPr lvl="0" indent="-374650">
              <a:lnSpc>
                <a:spcPct val="100000"/>
              </a:lnSpc>
              <a:buClr>
                <a:schemeClr val="dk1"/>
              </a:buClr>
              <a:buSzPts val="2300"/>
            </a:pPr>
            <a:r>
              <a:rPr lang="es-ES" sz="2300" dirty="0">
                <a:solidFill>
                  <a:schemeClr val="dk1"/>
                </a:solidFill>
              </a:rPr>
              <a:t>NYSAA </a:t>
            </a:r>
            <a:r>
              <a:rPr lang="es-ES" sz="2300" b="1" dirty="0">
                <a:solidFill>
                  <a:schemeClr val="dk1"/>
                </a:solidFill>
              </a:rPr>
              <a:t>SOLO</a:t>
            </a:r>
            <a:r>
              <a:rPr lang="es-ES" sz="2300" dirty="0">
                <a:solidFill>
                  <a:schemeClr val="dk1"/>
                </a:solidFill>
              </a:rPr>
              <a:t> debe ser considerado para un estudiante que cumpla con </a:t>
            </a:r>
            <a:r>
              <a:rPr lang="es-ES" sz="2300" b="1" dirty="0">
                <a:solidFill>
                  <a:schemeClr val="dk1"/>
                </a:solidFill>
              </a:rPr>
              <a:t>todos</a:t>
            </a:r>
            <a:r>
              <a:rPr lang="es-ES" sz="2300" dirty="0">
                <a:solidFill>
                  <a:schemeClr val="dk1"/>
                </a:solidFill>
              </a:rPr>
              <a:t> los criterios y </a:t>
            </a:r>
            <a:r>
              <a:rPr lang="es-ES" sz="2300" b="1" dirty="0">
                <a:solidFill>
                  <a:schemeClr val="dk1"/>
                </a:solidFill>
              </a:rPr>
              <a:t>SOLO</a:t>
            </a:r>
            <a:r>
              <a:rPr lang="es-ES" sz="2300" dirty="0">
                <a:solidFill>
                  <a:schemeClr val="dk1"/>
                </a:solidFill>
              </a:rPr>
              <a:t> después de que se hayan considerado todas las opciones de apoyo, adaptación y modificación.</a:t>
            </a:r>
            <a:endParaRPr sz="1100" dirty="0">
              <a:solidFill>
                <a:schemeClr val="dk1"/>
              </a:solidFill>
            </a:endParaRPr>
          </a:p>
          <a:p>
            <a:pPr marL="0" lvl="0" indent="0" algn="l" rtl="0">
              <a:lnSpc>
                <a:spcPct val="100000"/>
              </a:lnSpc>
              <a:spcBef>
                <a:spcPts val="0"/>
              </a:spcBef>
              <a:spcAft>
                <a:spcPts val="0"/>
              </a:spcAft>
              <a:buNone/>
            </a:pPr>
            <a:endParaRPr sz="1400" dirty="0">
              <a:solidFill>
                <a:schemeClr val="dk1"/>
              </a:solidFill>
            </a:endParaRPr>
          </a:p>
          <a:p>
            <a:pPr marL="0" lvl="0" indent="0">
              <a:lnSpc>
                <a:spcPct val="100000"/>
              </a:lnSpc>
              <a:buNone/>
            </a:pPr>
            <a:r>
              <a:rPr lang="es-ES" sz="2100" dirty="0">
                <a:solidFill>
                  <a:schemeClr val="dk1"/>
                </a:solidFill>
              </a:rPr>
              <a:t>Para obtener ayuda, comuníquese con su Centro de Padres local:</a:t>
            </a:r>
            <a:r>
              <a:rPr lang="en" sz="2100" u="sng" dirty="0">
                <a:solidFill>
                  <a:schemeClr val="hlink"/>
                </a:solidFill>
                <a:hlinkClick r:id="rId3"/>
              </a:rPr>
              <a:t>https://www.parentcenterhub.org/find-your-center/</a:t>
            </a:r>
            <a:endParaRPr sz="2100" dirty="0">
              <a:solidFill>
                <a:schemeClr val="dk1"/>
              </a:solidFill>
            </a:endParaRPr>
          </a:p>
          <a:p>
            <a:pPr marL="0" lvl="0" indent="0" algn="l" rtl="0">
              <a:lnSpc>
                <a:spcPct val="100000"/>
              </a:lnSpc>
              <a:spcBef>
                <a:spcPts val="0"/>
              </a:spcBef>
              <a:spcAft>
                <a:spcPts val="0"/>
              </a:spcAft>
              <a:buNone/>
            </a:pPr>
            <a:endParaRPr sz="21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p:txBody>
      </p:sp>
      <p:pic>
        <p:nvPicPr>
          <p:cNvPr id="131" name="Google Shape;131;p24"/>
          <p:cNvPicPr preferRelativeResize="0"/>
          <p:nvPr/>
        </p:nvPicPr>
        <p:blipFill>
          <a:blip r:embed="rId4">
            <a:alphaModFix/>
          </a:blip>
          <a:stretch>
            <a:fillRect/>
          </a:stretch>
        </p:blipFill>
        <p:spPr>
          <a:xfrm>
            <a:off x="0" y="5621508"/>
            <a:ext cx="9143998" cy="123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1" y="-2354"/>
            <a:ext cx="9143997" cy="1017900"/>
          </a:xfrm>
          <a:prstGeom prst="rect">
            <a:avLst/>
          </a:prstGeom>
        </p:spPr>
        <p:txBody>
          <a:bodyPr spcFirstLastPara="1" wrap="square" lIns="91425" tIns="91425" rIns="91425" bIns="91425" anchor="t" anchorCtr="0">
            <a:normAutofit fontScale="90000"/>
          </a:bodyPr>
          <a:lstStyle/>
          <a:p>
            <a:pPr lvl="0"/>
            <a:r>
              <a:rPr lang="es-ES" dirty="0"/>
              <a:t>Adaptaciones/apoyos lingüísticos para la Evaluación Alternativa de NY (NYSAA) :</a:t>
            </a:r>
            <a:endParaRPr lang="es-ES" b="1" dirty="0"/>
          </a:p>
        </p:txBody>
      </p:sp>
      <p:sp>
        <p:nvSpPr>
          <p:cNvPr id="137" name="Google Shape;137;p25"/>
          <p:cNvSpPr txBox="1">
            <a:spLocks noGrp="1"/>
          </p:cNvSpPr>
          <p:nvPr>
            <p:ph type="body" idx="1"/>
          </p:nvPr>
        </p:nvSpPr>
        <p:spPr>
          <a:xfrm>
            <a:off x="311700" y="1647525"/>
            <a:ext cx="8520600" cy="3986400"/>
          </a:xfrm>
          <a:prstGeom prst="rect">
            <a:avLst/>
          </a:prstGeom>
        </p:spPr>
        <p:txBody>
          <a:bodyPr spcFirstLastPara="1" wrap="square" lIns="91425" tIns="91425" rIns="91425" bIns="91425" anchor="t" anchorCtr="0">
            <a:normAutofit/>
          </a:bodyPr>
          <a:lstStyle/>
          <a:p>
            <a:pPr marL="0" lvl="0" indent="0">
              <a:lnSpc>
                <a:spcPct val="100000"/>
              </a:lnSpc>
              <a:buNone/>
            </a:pPr>
            <a:r>
              <a:rPr lang="es-ES" dirty="0">
                <a:solidFill>
                  <a:schemeClr val="dk1"/>
                </a:solidFill>
              </a:rPr>
              <a:t>Hay muchos tipos de adaptaciones y apoyos lingüísticos disponibles para los estudiantes que toman los exámenes NYSAA. </a:t>
            </a:r>
          </a:p>
          <a:p>
            <a:pPr marL="0" lvl="0" indent="0">
              <a:lnSpc>
                <a:spcPct val="100000"/>
              </a:lnSpc>
              <a:buNone/>
            </a:pPr>
            <a:r>
              <a:rPr lang="es-ES" dirty="0">
                <a:solidFill>
                  <a:schemeClr val="dk1"/>
                </a:solidFill>
              </a:rPr>
              <a:t>
Para obtener más información sobre ellos, consulte los enlaces del documento de preguntas frecuentes que acompaña esta presentación.</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nSpc>
                <a:spcPct val="100000"/>
              </a:lnSpc>
              <a:buNone/>
            </a:pPr>
            <a:r>
              <a:rPr lang="es-ES" sz="2100" dirty="0">
                <a:solidFill>
                  <a:schemeClr val="dk1"/>
                </a:solidFill>
              </a:rPr>
              <a:t>Comuníquese con tu Centro de Padres local para obtener ayuda:</a:t>
            </a:r>
            <a:r>
              <a:rPr lang="en" sz="2100" dirty="0">
                <a:solidFill>
                  <a:schemeClr val="dk1"/>
                </a:solidFill>
              </a:rPr>
              <a:t> </a:t>
            </a:r>
            <a:r>
              <a:rPr lang="en" sz="2100" u="sng" dirty="0">
                <a:solidFill>
                  <a:schemeClr val="hlink"/>
                </a:solidFill>
                <a:hlinkClick r:id="rId3"/>
              </a:rPr>
              <a:t>https://www.parentcenterhub.org/find-your-center/</a:t>
            </a:r>
            <a:endParaRPr sz="2100" dirty="0">
              <a:solidFill>
                <a:schemeClr val="dk1"/>
              </a:solidFill>
            </a:endParaRPr>
          </a:p>
          <a:p>
            <a:pPr marL="0" lvl="0" indent="0" algn="l" rtl="0">
              <a:lnSpc>
                <a:spcPct val="100000"/>
              </a:lnSpc>
              <a:spcBef>
                <a:spcPts val="0"/>
              </a:spcBef>
              <a:spcAft>
                <a:spcPts val="0"/>
              </a:spcAft>
              <a:buNone/>
            </a:pPr>
            <a:endParaRPr sz="14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p:txBody>
      </p:sp>
      <p:pic>
        <p:nvPicPr>
          <p:cNvPr id="138" name="Google Shape;138;p25"/>
          <p:cNvPicPr preferRelativeResize="0"/>
          <p:nvPr/>
        </p:nvPicPr>
        <p:blipFill>
          <a:blip r:embed="rId4">
            <a:alphaModFix/>
          </a:blip>
          <a:stretch>
            <a:fillRect/>
          </a:stretch>
        </p:blipFill>
        <p:spPr>
          <a:xfrm>
            <a:off x="0" y="5633933"/>
            <a:ext cx="9143998" cy="123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1" y="245"/>
            <a:ext cx="9143997" cy="1061700"/>
          </a:xfrm>
          <a:prstGeom prst="rect">
            <a:avLst/>
          </a:prstGeom>
        </p:spPr>
        <p:txBody>
          <a:bodyPr spcFirstLastPara="1" wrap="square" lIns="91425" tIns="91425" rIns="91425" bIns="91425" anchor="t" anchorCtr="0">
            <a:noAutofit/>
          </a:bodyPr>
          <a:lstStyle/>
          <a:p>
            <a:pPr lvl="0">
              <a:buSzPts val="990"/>
            </a:pPr>
            <a:r>
              <a:rPr lang="es-ES" sz="2820" dirty="0"/>
              <a:t>¿Hay conexión entre la Evaluación Alternativa de NY (NYSAA) y los exámenes Regentes?</a:t>
            </a:r>
            <a:endParaRPr sz="2820" b="1" dirty="0"/>
          </a:p>
        </p:txBody>
      </p:sp>
      <p:sp>
        <p:nvSpPr>
          <p:cNvPr id="144" name="Google Shape;144;p26"/>
          <p:cNvSpPr txBox="1">
            <a:spLocks noGrp="1"/>
          </p:cNvSpPr>
          <p:nvPr>
            <p:ph type="body" idx="1"/>
          </p:nvPr>
        </p:nvSpPr>
        <p:spPr>
          <a:xfrm>
            <a:off x="311699" y="1368369"/>
            <a:ext cx="8520600" cy="4375200"/>
          </a:xfrm>
          <a:prstGeom prst="rect">
            <a:avLst/>
          </a:prstGeom>
        </p:spPr>
        <p:txBody>
          <a:bodyPr spcFirstLastPara="1" wrap="square" lIns="91425" tIns="91425" rIns="91425" bIns="91425" anchor="t" anchorCtr="0">
            <a:normAutofit/>
          </a:bodyPr>
          <a:lstStyle/>
          <a:p>
            <a:pPr lvl="0">
              <a:lnSpc>
                <a:spcPct val="100000"/>
              </a:lnSpc>
              <a:buClr>
                <a:schemeClr val="dk1"/>
              </a:buClr>
            </a:pPr>
            <a:r>
              <a:rPr lang="es-ES" dirty="0">
                <a:solidFill>
                  <a:schemeClr val="dk1"/>
                </a:solidFill>
              </a:rPr>
              <a:t>Los estudiantes que son evaluados alternativamente no toman los exámenes Regentes y no serán elegibles para un diploma.
Los estudiantes que participan en clases de educación general y pueden hacerlo, deben tomar los exámenes Regentes, así como las evaluaciones estatales estándar. 
Hay protecciones (“Safety Net”) para los estudiantes que tienen dificultades para aprobar los Regentes</a:t>
            </a:r>
          </a:p>
          <a:p>
            <a:pPr marL="76200" lvl="0" indent="0">
              <a:lnSpc>
                <a:spcPct val="100000"/>
              </a:lnSpc>
              <a:buClr>
                <a:schemeClr val="dk1"/>
              </a:buClr>
              <a:buNone/>
            </a:pPr>
            <a:endParaRPr sz="1400" dirty="0">
              <a:solidFill>
                <a:schemeClr val="dk1"/>
              </a:solidFill>
            </a:endParaRPr>
          </a:p>
          <a:p>
            <a:pPr marL="0" lvl="0" indent="0" algn="l" rtl="0">
              <a:lnSpc>
                <a:spcPct val="100000"/>
              </a:lnSpc>
              <a:spcBef>
                <a:spcPts val="0"/>
              </a:spcBef>
              <a:spcAft>
                <a:spcPts val="0"/>
              </a:spcAft>
              <a:buNone/>
            </a:pPr>
            <a:r>
              <a:rPr lang="es-ES" sz="2100" dirty="0">
                <a:solidFill>
                  <a:schemeClr val="dk1"/>
                </a:solidFill>
              </a:rPr>
              <a:t>Comuníquese con su Centro de Padres local para obtener ayuda</a:t>
            </a:r>
            <a:r>
              <a:rPr lang="en" sz="2100" dirty="0">
                <a:solidFill>
                  <a:schemeClr val="dk1"/>
                </a:solidFill>
              </a:rPr>
              <a:t>: </a:t>
            </a:r>
            <a:r>
              <a:rPr lang="en" sz="2100" u="sng" dirty="0">
                <a:solidFill>
                  <a:schemeClr val="hlink"/>
                </a:solidFill>
                <a:hlinkClick r:id="rId3"/>
              </a:rPr>
              <a:t>https://www.parentcenterhub.org/find-your-center/</a:t>
            </a:r>
            <a:endParaRPr sz="21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endParaRPr>
          </a:p>
          <a:p>
            <a:pPr marL="0" lvl="0" indent="0" algn="l" rtl="0">
              <a:lnSpc>
                <a:spcPct val="100000"/>
              </a:lnSpc>
              <a:spcBef>
                <a:spcPts val="0"/>
              </a:spcBef>
              <a:spcAft>
                <a:spcPts val="0"/>
              </a:spcAft>
              <a:buNone/>
            </a:pPr>
            <a:endParaRPr dirty="0">
              <a:solidFill>
                <a:schemeClr val="dk1"/>
              </a:solidFill>
            </a:endParaRPr>
          </a:p>
        </p:txBody>
      </p:sp>
      <p:pic>
        <p:nvPicPr>
          <p:cNvPr id="145" name="Google Shape;145;p26"/>
          <p:cNvPicPr preferRelativeResize="0"/>
          <p:nvPr/>
        </p:nvPicPr>
        <p:blipFill>
          <a:blip r:embed="rId4">
            <a:alphaModFix/>
          </a:blip>
          <a:stretch>
            <a:fillRect/>
          </a:stretch>
        </p:blipFill>
        <p:spPr>
          <a:xfrm>
            <a:off x="0" y="5621508"/>
            <a:ext cx="9143998" cy="123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75683"/>
            <a:ext cx="8520600" cy="1000500"/>
          </a:xfrm>
          <a:prstGeom prst="rect">
            <a:avLst/>
          </a:prstGeom>
        </p:spPr>
        <p:txBody>
          <a:bodyPr spcFirstLastPara="1" wrap="square" lIns="91425" tIns="91425" rIns="91425" bIns="91425" anchor="t" anchorCtr="0">
            <a:noAutofit/>
          </a:bodyPr>
          <a:lstStyle/>
          <a:p>
            <a:pPr lvl="0">
              <a:buClr>
                <a:schemeClr val="dk1"/>
              </a:buClr>
              <a:buSzPts val="990"/>
            </a:pPr>
            <a:r>
              <a:rPr lang="es-ES" sz="2620" dirty="0"/>
              <a:t>¿Cómo afecta la Evaluación Alternativa a la transición de mi hijo fuera de la secundaria?</a:t>
            </a:r>
            <a:endParaRPr sz="3240" b="1" dirty="0"/>
          </a:p>
        </p:txBody>
      </p:sp>
      <p:sp>
        <p:nvSpPr>
          <p:cNvPr id="151" name="Google Shape;151;p27"/>
          <p:cNvSpPr txBox="1">
            <a:spLocks noGrp="1"/>
          </p:cNvSpPr>
          <p:nvPr>
            <p:ph type="body" idx="1"/>
          </p:nvPr>
        </p:nvSpPr>
        <p:spPr>
          <a:xfrm>
            <a:off x="311700" y="1463533"/>
            <a:ext cx="8520600" cy="4475700"/>
          </a:xfrm>
          <a:prstGeom prst="rect">
            <a:avLst/>
          </a:prstGeom>
        </p:spPr>
        <p:txBody>
          <a:bodyPr spcFirstLastPara="1" wrap="square" lIns="91425" tIns="91425" rIns="91425" bIns="91425" anchor="t" anchorCtr="0">
            <a:normAutofit lnSpcReduction="10000"/>
          </a:bodyPr>
          <a:lstStyle/>
          <a:p>
            <a:pPr lvl="0" indent="-342900">
              <a:buClr>
                <a:schemeClr val="dk1"/>
              </a:buClr>
              <a:buSzPts val="1800"/>
            </a:pPr>
            <a:r>
              <a:rPr lang="es-ES" sz="1800" dirty="0">
                <a:solidFill>
                  <a:schemeClr val="dk1"/>
                </a:solidFill>
              </a:rPr>
              <a:t>Si su hijo participa en NYSAA, no obtendrá créditos para obtener un diploma y trabajará en una versión modificada del plan de estudios del estado de Nueva York. 
Cuando salgan de la escuela secundaria, recibirán un certificado llamado Credencial de Graduación por Habilidades y Logros (certificado SACC) basado en el logro de sus metas del IEP.</a:t>
            </a:r>
          </a:p>
          <a:p>
            <a:pPr lvl="1">
              <a:buClr>
                <a:schemeClr val="dk1"/>
              </a:buClr>
            </a:pPr>
            <a:r>
              <a:rPr lang="es-ES" dirty="0">
                <a:solidFill>
                  <a:schemeClr val="dk1"/>
                </a:solidFill>
              </a:rPr>
              <a:t>Este NO es un diploma de escuela secundaria y no se acepta para la admisión a colegios, universidades, el ejército de los Estados Unidos o la mayoría de los empleadores</a:t>
            </a:r>
            <a:r>
              <a:rPr lang="en" dirty="0">
                <a:solidFill>
                  <a:schemeClr val="dk1"/>
                </a:solidFill>
              </a:rPr>
              <a:t>.</a:t>
            </a:r>
            <a:endParaRPr dirty="0">
              <a:solidFill>
                <a:schemeClr val="dk1"/>
              </a:solidFill>
            </a:endParaRPr>
          </a:p>
          <a:p>
            <a:pPr lvl="0" indent="-342900">
              <a:buClr>
                <a:schemeClr val="dk1"/>
              </a:buClr>
              <a:buSzPts val="1800"/>
            </a:pPr>
            <a:r>
              <a:rPr lang="es-ES" sz="1800" dirty="0">
                <a:solidFill>
                  <a:schemeClr val="dk1"/>
                </a:solidFill>
              </a:rPr>
              <a:t>¡Los estudiantes evaluados alternativamente todavía tienen derecho a una instrucción de alta calidad!
Asegúrese de que las metas anuales de su IEP se centren en las habilidades que necesitan para el aprendizaje, la vida y el empleo después de la escuela</a:t>
            </a:r>
            <a:r>
              <a:rPr lang="en" sz="1800" dirty="0">
                <a:solidFill>
                  <a:schemeClr val="dk1"/>
                </a:solidFill>
              </a:rPr>
              <a:t>. </a:t>
            </a:r>
            <a:endParaRPr sz="1800" dirty="0"/>
          </a:p>
        </p:txBody>
      </p:sp>
      <p:pic>
        <p:nvPicPr>
          <p:cNvPr id="152" name="Google Shape;152;p27"/>
          <p:cNvPicPr preferRelativeResize="0"/>
          <p:nvPr/>
        </p:nvPicPr>
        <p:blipFill>
          <a:blip r:embed="rId3">
            <a:alphaModFix/>
          </a:blip>
          <a:stretch>
            <a:fillRect/>
          </a:stretch>
        </p:blipFill>
        <p:spPr>
          <a:xfrm>
            <a:off x="0" y="5590333"/>
            <a:ext cx="9143998" cy="123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352800"/>
            <a:ext cx="8520600" cy="1017900"/>
          </a:xfrm>
          <a:prstGeom prst="rect">
            <a:avLst/>
          </a:prstGeom>
        </p:spPr>
        <p:txBody>
          <a:bodyPr spcFirstLastPara="1" wrap="square" lIns="91425" tIns="91425" rIns="91425" bIns="91425" anchor="t" anchorCtr="0">
            <a:normAutofit/>
          </a:bodyPr>
          <a:lstStyle/>
          <a:p>
            <a:pPr lvl="0"/>
            <a:r>
              <a:rPr lang="en-US" dirty="0"/>
              <a:t>Transición en el IEP</a:t>
            </a:r>
            <a:endParaRPr b="1" dirty="0"/>
          </a:p>
        </p:txBody>
      </p:sp>
      <p:sp>
        <p:nvSpPr>
          <p:cNvPr id="158" name="Google Shape;158;p28"/>
          <p:cNvSpPr txBox="1">
            <a:spLocks noGrp="1"/>
          </p:cNvSpPr>
          <p:nvPr>
            <p:ph type="body" idx="1"/>
          </p:nvPr>
        </p:nvSpPr>
        <p:spPr>
          <a:xfrm>
            <a:off x="311700" y="1337059"/>
            <a:ext cx="8520600" cy="6073500"/>
          </a:xfrm>
          <a:prstGeom prst="rect">
            <a:avLst/>
          </a:prstGeom>
        </p:spPr>
        <p:txBody>
          <a:bodyPr spcFirstLastPara="1" wrap="square" lIns="91425" tIns="91425" rIns="91425" bIns="91425" anchor="t" anchorCtr="0">
            <a:normAutofit/>
          </a:bodyPr>
          <a:lstStyle/>
          <a:p>
            <a:pPr lvl="0" indent="-342287">
              <a:buClr>
                <a:schemeClr val="dk1"/>
              </a:buClr>
              <a:buSzPts val="1790"/>
            </a:pPr>
            <a:r>
              <a:rPr lang="es-ES" sz="1790" dirty="0">
                <a:solidFill>
                  <a:schemeClr val="dk1"/>
                </a:solidFill>
              </a:rPr>
              <a:t>Cuando su hijo cumpla 14 años, el estado de Nueva York requiere que la escuela trabaje con su hijo en habilidades de transición y lo apoye durante el proceso de transición, lo que incluye conectarlo con agencias que lo apoyarán como adulto con una discapacidad. 
Preste atención especial a la sección "Conjunto coordinado de actividades de transición" del IEP.
Asegúrese de preguntar acerca de los servicios Pre-ETS (Servicios de Transición Pre-Empleo) de ACCES-VR (https://www.acces.nysed.gov/vr/pre-ets ). Estos son servicios que solo están disponibles para los estudiantes que todavía están en la escuela secundaria, en cualquier momento entre los 14 años y el día antes de cumplir 22 años.</a:t>
            </a:r>
          </a:p>
          <a:p>
            <a:pPr marL="114913" lvl="0" indent="0">
              <a:buClr>
                <a:schemeClr val="dk1"/>
              </a:buClr>
              <a:buSzPts val="1790"/>
              <a:buNone/>
            </a:pPr>
            <a:endParaRPr lang="es-ES" sz="1600" dirty="0">
              <a:solidFill>
                <a:schemeClr val="dk1"/>
              </a:solidFill>
            </a:endParaRPr>
          </a:p>
          <a:p>
            <a:pPr marL="114913" lvl="0" indent="0">
              <a:buClr>
                <a:schemeClr val="dk1"/>
              </a:buClr>
              <a:buSzPts val="1790"/>
              <a:buNone/>
            </a:pPr>
            <a:r>
              <a:rPr lang="es-ES" sz="1400" dirty="0">
                <a:solidFill>
                  <a:schemeClr val="dk1"/>
                </a:solidFill>
              </a:rPr>
              <a:t>Comuníquese con su Centro de Padres local para obtener ayuda:</a:t>
            </a:r>
            <a:r>
              <a:rPr lang="en" sz="1400" dirty="0">
                <a:solidFill>
                  <a:schemeClr val="dk1"/>
                </a:solidFill>
              </a:rPr>
              <a:t> : </a:t>
            </a:r>
            <a:r>
              <a:rPr lang="en" sz="1400" u="sng" dirty="0">
                <a:solidFill>
                  <a:schemeClr val="accent5"/>
                </a:solidFill>
                <a:hlinkClick r:id="rId3">
                  <a:extLst>
                    <a:ext uri="{A12FA001-AC4F-418D-AE19-62706E023703}">
                      <ahyp:hlinkClr xmlns:ahyp="http://schemas.microsoft.com/office/drawing/2018/hyperlinkcolor" val="tx"/>
                    </a:ext>
                  </a:extLst>
                </a:hlinkClick>
              </a:rPr>
              <a:t>https://www.parentcenterhub.org/find-your-center/</a:t>
            </a:r>
            <a:endParaRPr sz="1400" dirty="0">
              <a:solidFill>
                <a:schemeClr val="dk1"/>
              </a:solidFill>
            </a:endParaRPr>
          </a:p>
          <a:p>
            <a:pPr marL="0" lvl="0" indent="0" algn="l" rtl="0">
              <a:lnSpc>
                <a:spcPct val="100000"/>
              </a:lnSpc>
              <a:spcBef>
                <a:spcPts val="0"/>
              </a:spcBef>
              <a:spcAft>
                <a:spcPts val="0"/>
              </a:spcAft>
              <a:buSzPts val="440"/>
              <a:buNone/>
            </a:pPr>
            <a:endParaRPr sz="260" dirty="0">
              <a:solidFill>
                <a:schemeClr val="dk1"/>
              </a:solidFill>
            </a:endParaRPr>
          </a:p>
          <a:p>
            <a:pPr marL="0" lvl="0" indent="0" algn="l" rtl="0">
              <a:spcBef>
                <a:spcPts val="0"/>
              </a:spcBef>
              <a:spcAft>
                <a:spcPts val="0"/>
              </a:spcAft>
              <a:buSzPts val="440"/>
              <a:buNone/>
            </a:pPr>
            <a:endParaRPr sz="1590" dirty="0"/>
          </a:p>
          <a:p>
            <a:pPr marL="0" lvl="0" indent="0" algn="l" rtl="0">
              <a:spcBef>
                <a:spcPts val="1200"/>
              </a:spcBef>
              <a:spcAft>
                <a:spcPts val="1200"/>
              </a:spcAft>
              <a:buSzPts val="440"/>
              <a:buNone/>
            </a:pPr>
            <a:endParaRPr sz="660" dirty="0"/>
          </a:p>
        </p:txBody>
      </p:sp>
      <p:pic>
        <p:nvPicPr>
          <p:cNvPr id="159" name="Google Shape;159;p28"/>
          <p:cNvPicPr preferRelativeResize="0"/>
          <p:nvPr/>
        </p:nvPicPr>
        <p:blipFill>
          <a:blip r:embed="rId4">
            <a:alphaModFix/>
          </a:blip>
          <a:stretch>
            <a:fillRect/>
          </a:stretch>
        </p:blipFill>
        <p:spPr>
          <a:xfrm>
            <a:off x="0" y="5666533"/>
            <a:ext cx="9143998" cy="1236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211917"/>
            <a:ext cx="8520600" cy="1062300"/>
          </a:xfrm>
          <a:prstGeom prst="rect">
            <a:avLst/>
          </a:prstGeom>
        </p:spPr>
        <p:txBody>
          <a:bodyPr spcFirstLastPara="1" wrap="square" lIns="91425" tIns="91425" rIns="91425" bIns="91425" anchor="t" anchorCtr="0">
            <a:noAutofit/>
          </a:bodyPr>
          <a:lstStyle/>
          <a:p>
            <a:pPr lvl="0">
              <a:buSzPts val="990"/>
            </a:pPr>
            <a:r>
              <a:rPr lang="es-ES" sz="2720" dirty="0"/>
              <a:t>¿Qué otras agencias y servicios pueden ayudar a mi hijo?</a:t>
            </a:r>
            <a:endParaRPr sz="2720" b="1" dirty="0"/>
          </a:p>
        </p:txBody>
      </p:sp>
      <p:sp>
        <p:nvSpPr>
          <p:cNvPr id="165" name="Google Shape;165;p29"/>
          <p:cNvSpPr txBox="1">
            <a:spLocks noGrp="1"/>
          </p:cNvSpPr>
          <p:nvPr>
            <p:ph type="body" idx="1"/>
          </p:nvPr>
        </p:nvSpPr>
        <p:spPr>
          <a:xfrm>
            <a:off x="311700" y="1433015"/>
            <a:ext cx="8520600" cy="4463777"/>
          </a:xfrm>
          <a:prstGeom prst="rect">
            <a:avLst/>
          </a:prstGeom>
        </p:spPr>
        <p:txBody>
          <a:bodyPr spcFirstLastPara="1" wrap="square" lIns="91425" tIns="91425" rIns="91425" bIns="91425" anchor="t" anchorCtr="0">
            <a:normAutofit lnSpcReduction="10000"/>
          </a:bodyPr>
          <a:lstStyle/>
          <a:p>
            <a:pPr marL="0" lvl="0" indent="0">
              <a:lnSpc>
                <a:spcPct val="100000"/>
              </a:lnSpc>
              <a:buNone/>
            </a:pPr>
            <a:r>
              <a:rPr lang="es-ES" sz="2100" dirty="0">
                <a:solidFill>
                  <a:schemeClr val="dk1"/>
                </a:solidFill>
              </a:rPr>
              <a:t>Es importante obtener toda la información que pueda sobre las agencias que pueden apoyar a su hijo durante y después de su transición de la escuela secundaria.</a:t>
            </a:r>
          </a:p>
          <a:p>
            <a:pPr marL="0" lvl="0" indent="0">
              <a:lnSpc>
                <a:spcPct val="100000"/>
              </a:lnSpc>
              <a:buNone/>
            </a:pPr>
            <a:endParaRPr sz="2100" dirty="0">
              <a:solidFill>
                <a:schemeClr val="dk1"/>
              </a:solidFill>
            </a:endParaRPr>
          </a:p>
          <a:p>
            <a:pPr lvl="0" indent="-361950">
              <a:lnSpc>
                <a:spcPct val="100000"/>
              </a:lnSpc>
              <a:buClr>
                <a:schemeClr val="dk1"/>
              </a:buClr>
              <a:buSzPts val="2100"/>
            </a:pPr>
            <a:r>
              <a:rPr lang="es-ES" sz="2100" dirty="0">
                <a:solidFill>
                  <a:schemeClr val="dk1"/>
                </a:solidFill>
              </a:rPr>
              <a:t>Los centros de Rehabilitación Vocacional y de Educación Continua y Educación Continua para Adultos (ACCES-VR) en todo el estado de Nueva York
Sus Centros Locales de Vida Independiente
La Oficina para Personas con Discapacidades del Desarrollo (</a:t>
            </a:r>
            <a:r>
              <a:rPr lang="en" sz="2100" dirty="0">
                <a:solidFill>
                  <a:schemeClr val="dk1"/>
                </a:solidFill>
              </a:rPr>
              <a:t>OPWDD)</a:t>
            </a:r>
            <a:endParaRPr sz="2100" dirty="0">
              <a:solidFill>
                <a:schemeClr val="dk1"/>
              </a:solidFill>
            </a:endParaRPr>
          </a:p>
          <a:p>
            <a:pPr marL="0" lvl="0" indent="0" algn="l" rtl="0">
              <a:lnSpc>
                <a:spcPct val="100000"/>
              </a:lnSpc>
              <a:spcBef>
                <a:spcPts val="0"/>
              </a:spcBef>
              <a:spcAft>
                <a:spcPts val="0"/>
              </a:spcAft>
              <a:buNone/>
            </a:pPr>
            <a:endParaRPr sz="2100" dirty="0">
              <a:solidFill>
                <a:schemeClr val="dk1"/>
              </a:solidFill>
            </a:endParaRPr>
          </a:p>
          <a:p>
            <a:pPr marL="0" lvl="0" indent="0" algn="l" rtl="0">
              <a:lnSpc>
                <a:spcPct val="100000"/>
              </a:lnSpc>
              <a:spcBef>
                <a:spcPts val="0"/>
              </a:spcBef>
              <a:spcAft>
                <a:spcPts val="0"/>
              </a:spcAft>
              <a:buNone/>
            </a:pPr>
            <a:endParaRPr sz="2100" dirty="0">
              <a:solidFill>
                <a:schemeClr val="dk1"/>
              </a:solidFill>
            </a:endParaRPr>
          </a:p>
          <a:p>
            <a:pPr marL="0" lvl="0" indent="0" algn="l" rtl="0">
              <a:lnSpc>
                <a:spcPct val="100000"/>
              </a:lnSpc>
              <a:spcBef>
                <a:spcPts val="0"/>
              </a:spcBef>
              <a:spcAft>
                <a:spcPts val="0"/>
              </a:spcAft>
              <a:buNone/>
            </a:pPr>
            <a:r>
              <a:rPr lang="es-ES" sz="2000" dirty="0">
                <a:solidFill>
                  <a:schemeClr val="dk1"/>
                </a:solidFill>
              </a:rPr>
              <a:t>Comuníquese con su Centro de Padres local para obtener ayuda:</a:t>
            </a:r>
            <a:r>
              <a:rPr lang="en" sz="2000" dirty="0">
                <a:solidFill>
                  <a:schemeClr val="dk1"/>
                </a:solidFill>
              </a:rPr>
              <a:t> </a:t>
            </a:r>
            <a:r>
              <a:rPr lang="en" sz="2000" u="sng" dirty="0">
                <a:solidFill>
                  <a:schemeClr val="hlink"/>
                </a:solidFill>
                <a:hlinkClick r:id="rId3"/>
              </a:rPr>
              <a:t>https://www.parentcenterhub.org/find-your-center/</a:t>
            </a:r>
            <a:endParaRPr sz="2000" dirty="0">
              <a:solidFill>
                <a:schemeClr val="dk1"/>
              </a:solidFill>
            </a:endParaRPr>
          </a:p>
          <a:p>
            <a:pPr marL="0" lvl="0" indent="0" algn="l" rtl="0">
              <a:lnSpc>
                <a:spcPct val="100000"/>
              </a:lnSpc>
              <a:spcBef>
                <a:spcPts val="0"/>
              </a:spcBef>
              <a:spcAft>
                <a:spcPts val="0"/>
              </a:spcAft>
              <a:buNone/>
            </a:pPr>
            <a:endParaRPr sz="16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600" dirty="0">
              <a:solidFill>
                <a:schemeClr val="dk1"/>
              </a:solidFill>
            </a:endParaRPr>
          </a:p>
        </p:txBody>
      </p:sp>
      <p:pic>
        <p:nvPicPr>
          <p:cNvPr id="166" name="Google Shape;166;p29"/>
          <p:cNvPicPr preferRelativeResize="0"/>
          <p:nvPr/>
        </p:nvPicPr>
        <p:blipFill>
          <a:blip r:embed="rId4">
            <a:alphaModFix/>
          </a:blip>
          <a:stretch>
            <a:fillRect/>
          </a:stretch>
        </p:blipFill>
        <p:spPr>
          <a:xfrm>
            <a:off x="0" y="5621508"/>
            <a:ext cx="9143998" cy="123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88662"/>
            <a:ext cx="8520600" cy="1420960"/>
          </a:xfrm>
          <a:prstGeom prst="rect">
            <a:avLst/>
          </a:prstGeom>
        </p:spPr>
        <p:txBody>
          <a:bodyPr spcFirstLastPara="1" wrap="square" lIns="91425" tIns="91425" rIns="91425" bIns="91425" anchor="t" anchorCtr="0">
            <a:normAutofit fontScale="90000"/>
          </a:bodyPr>
          <a:lstStyle/>
          <a:p>
            <a:pPr lvl="0"/>
            <a:r>
              <a:rPr lang="en" dirty="0"/>
              <a:t> </a:t>
            </a:r>
            <a:r>
              <a:rPr lang="es-ES" dirty="0"/>
              <a:t>Preguntas frecuentes sobre la evaluación alternativa del estado de NY</a:t>
            </a:r>
            <a:endParaRPr dirty="0"/>
          </a:p>
        </p:txBody>
      </p:sp>
      <p:sp>
        <p:nvSpPr>
          <p:cNvPr id="172" name="Google Shape;172;p30"/>
          <p:cNvSpPr txBox="1">
            <a:spLocks noGrp="1"/>
          </p:cNvSpPr>
          <p:nvPr>
            <p:ph type="body" idx="1"/>
          </p:nvPr>
        </p:nvSpPr>
        <p:spPr>
          <a:xfrm>
            <a:off x="363425" y="1660833"/>
            <a:ext cx="8520600" cy="4555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a:p>
            <a:pPr marL="0" lvl="0" indent="0" algn="ctr" rtl="0">
              <a:spcBef>
                <a:spcPts val="1200"/>
              </a:spcBef>
              <a:spcAft>
                <a:spcPts val="0"/>
              </a:spcAft>
              <a:buNone/>
            </a:pPr>
            <a:endParaRPr dirty="0"/>
          </a:p>
          <a:p>
            <a:pPr marL="0" lvl="0" indent="0" algn="ctr">
              <a:spcBef>
                <a:spcPts val="1200"/>
              </a:spcBef>
              <a:buNone/>
            </a:pPr>
            <a:r>
              <a:rPr lang="en" sz="4600" u="sng" dirty="0">
                <a:solidFill>
                  <a:schemeClr val="hlink"/>
                </a:solidFill>
                <a:hlinkClick r:id="rId3"/>
              </a:rPr>
              <a:t>NYSAA </a:t>
            </a:r>
            <a:r>
              <a:rPr lang="en-US" sz="4600" u="sng" dirty="0">
                <a:solidFill>
                  <a:schemeClr val="hlink"/>
                </a:solidFill>
                <a:hlinkClick r:id="rId3"/>
              </a:rPr>
              <a:t>Documento de </a:t>
            </a:r>
            <a:r>
              <a:rPr lang="en-US" sz="4600" u="sng" dirty="0" err="1">
                <a:solidFill>
                  <a:schemeClr val="hlink"/>
                </a:solidFill>
                <a:hlinkClick r:id="rId3"/>
              </a:rPr>
              <a:t>preguntas</a:t>
            </a:r>
            <a:r>
              <a:rPr lang="en-US" sz="4600" u="sng" dirty="0">
                <a:solidFill>
                  <a:schemeClr val="hlink"/>
                </a:solidFill>
                <a:hlinkClick r:id="rId3"/>
              </a:rPr>
              <a:t> </a:t>
            </a:r>
            <a:r>
              <a:rPr lang="en-US" sz="4600" u="sng" dirty="0" err="1">
                <a:solidFill>
                  <a:schemeClr val="hlink"/>
                </a:solidFill>
                <a:hlinkClick r:id="rId3"/>
              </a:rPr>
              <a:t>frecuentes</a:t>
            </a:r>
            <a:endParaRPr sz="4600" dirty="0"/>
          </a:p>
          <a:p>
            <a:pPr marL="0" lvl="0" indent="0" algn="l" rtl="0">
              <a:spcBef>
                <a:spcPts val="1200"/>
              </a:spcBef>
              <a:spcAft>
                <a:spcPts val="1200"/>
              </a:spcAft>
              <a:buNone/>
            </a:pPr>
            <a:r>
              <a:rPr lang="en" dirty="0"/>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8FFD09-85E4-DBF1-E36C-554CBEA5F4D8}"/>
              </a:ext>
            </a:extLst>
          </p:cNvPr>
          <p:cNvSpPr>
            <a:spLocks noGrp="1"/>
          </p:cNvSpPr>
          <p:nvPr>
            <p:ph type="title"/>
          </p:nvPr>
        </p:nvSpPr>
        <p:spPr>
          <a:xfrm>
            <a:off x="311700" y="264600"/>
            <a:ext cx="8520600" cy="763500"/>
          </a:xfrm>
        </p:spPr>
        <p:txBody>
          <a:bodyPr>
            <a:normAutofit fontScale="90000"/>
          </a:bodyPr>
          <a:lstStyle/>
          <a:p>
            <a:r>
              <a:rPr lang="en-US" dirty="0"/>
              <a:t>Documento de Preguntas Frecuentes</a:t>
            </a:r>
          </a:p>
        </p:txBody>
      </p:sp>
      <p:sp>
        <p:nvSpPr>
          <p:cNvPr id="11" name="Text Placeholder 2">
            <a:extLst>
              <a:ext uri="{FF2B5EF4-FFF2-40B4-BE49-F238E27FC236}">
                <a16:creationId xmlns:a16="http://schemas.microsoft.com/office/drawing/2014/main" id="{C20CB269-69C1-5994-CE82-21170B58F8DC}"/>
              </a:ext>
            </a:extLst>
          </p:cNvPr>
          <p:cNvSpPr>
            <a:spLocks noGrp="1"/>
          </p:cNvSpPr>
          <p:nvPr>
            <p:ph type="body" idx="1"/>
          </p:nvPr>
        </p:nvSpPr>
        <p:spPr>
          <a:xfrm>
            <a:off x="311700" y="1536633"/>
            <a:ext cx="3999900" cy="4555200"/>
          </a:xfrm>
        </p:spPr>
        <p:txBody>
          <a:bodyPr/>
          <a:lstStyle/>
          <a:p>
            <a:endParaRPr lang="en-US" dirty="0"/>
          </a:p>
        </p:txBody>
      </p:sp>
      <p:pic>
        <p:nvPicPr>
          <p:cNvPr id="6" name="Picture 5">
            <a:extLst>
              <a:ext uri="{FF2B5EF4-FFF2-40B4-BE49-F238E27FC236}">
                <a16:creationId xmlns:a16="http://schemas.microsoft.com/office/drawing/2014/main" id="{CFC0A120-1E92-395A-A338-F8521474F9FC}"/>
              </a:ext>
            </a:extLst>
          </p:cNvPr>
          <p:cNvPicPr>
            <a:picLocks noChangeAspect="1"/>
          </p:cNvPicPr>
          <p:nvPr/>
        </p:nvPicPr>
        <p:blipFill>
          <a:blip r:embed="rId3"/>
          <a:stretch>
            <a:fillRect/>
          </a:stretch>
        </p:blipFill>
        <p:spPr>
          <a:xfrm>
            <a:off x="255667" y="1413541"/>
            <a:ext cx="4111966" cy="5321367"/>
          </a:xfrm>
          <a:prstGeom prst="rect">
            <a:avLst/>
          </a:prstGeom>
        </p:spPr>
      </p:pic>
      <p:pic>
        <p:nvPicPr>
          <p:cNvPr id="8" name="Picture 7">
            <a:extLst>
              <a:ext uri="{FF2B5EF4-FFF2-40B4-BE49-F238E27FC236}">
                <a16:creationId xmlns:a16="http://schemas.microsoft.com/office/drawing/2014/main" id="{5519E977-D1A1-6CF8-98B3-EFC8A2CBA62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698413" y="3450967"/>
            <a:ext cx="5301071" cy="1280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Rounded Corners 9">
            <a:extLst>
              <a:ext uri="{FF2B5EF4-FFF2-40B4-BE49-F238E27FC236}">
                <a16:creationId xmlns:a16="http://schemas.microsoft.com/office/drawing/2014/main" id="{86BD0857-3675-B42F-6F61-F223A9B464AD}"/>
              </a:ext>
            </a:extLst>
          </p:cNvPr>
          <p:cNvSpPr/>
          <p:nvPr/>
        </p:nvSpPr>
        <p:spPr>
          <a:xfrm>
            <a:off x="311700" y="5773013"/>
            <a:ext cx="3999900" cy="961895"/>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4" name="Graphic 13" descr="Arrow: Clockwise curve outline">
            <a:extLst>
              <a:ext uri="{FF2B5EF4-FFF2-40B4-BE49-F238E27FC236}">
                <a16:creationId xmlns:a16="http://schemas.microsoft.com/office/drawing/2014/main" id="{0BA49893-077A-03BA-17E1-405626D38D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56126" flipH="1">
            <a:off x="4156671" y="4798508"/>
            <a:ext cx="965803" cy="1171652"/>
          </a:xfrm>
          <a:prstGeom prst="rect">
            <a:avLst/>
          </a:prstGeom>
        </p:spPr>
      </p:pic>
    </p:spTree>
    <p:extLst>
      <p:ext uri="{BB962C8B-B14F-4D97-AF65-F5344CB8AC3E}">
        <p14:creationId xmlns:p14="http://schemas.microsoft.com/office/powerpoint/2010/main" val="41416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5972-B1B0-1516-BFF2-591CF9F66AF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DB1BF43-3BC5-2D56-CFA1-21FB99A96199}"/>
              </a:ext>
            </a:extLst>
          </p:cNvPr>
          <p:cNvSpPr>
            <a:spLocks noGrp="1"/>
          </p:cNvSpPr>
          <p:nvPr>
            <p:ph type="title"/>
          </p:nvPr>
        </p:nvSpPr>
        <p:spPr>
          <a:xfrm>
            <a:off x="311700" y="264600"/>
            <a:ext cx="8520600" cy="763500"/>
          </a:xfrm>
        </p:spPr>
        <p:txBody>
          <a:bodyPr>
            <a:normAutofit fontScale="90000"/>
          </a:bodyPr>
          <a:lstStyle/>
          <a:p>
            <a:r>
              <a:rPr lang="en-US" dirty="0"/>
              <a:t>Documento de Preguntas Frecuentes</a:t>
            </a:r>
          </a:p>
        </p:txBody>
      </p:sp>
      <p:sp>
        <p:nvSpPr>
          <p:cNvPr id="11" name="Text Placeholder 2">
            <a:extLst>
              <a:ext uri="{FF2B5EF4-FFF2-40B4-BE49-F238E27FC236}">
                <a16:creationId xmlns:a16="http://schemas.microsoft.com/office/drawing/2014/main" id="{88785673-3DE2-8303-F7BE-5BDA53E4BC70}"/>
              </a:ext>
            </a:extLst>
          </p:cNvPr>
          <p:cNvSpPr>
            <a:spLocks noGrp="1"/>
          </p:cNvSpPr>
          <p:nvPr>
            <p:ph type="body" idx="1"/>
          </p:nvPr>
        </p:nvSpPr>
        <p:spPr>
          <a:xfrm>
            <a:off x="311700" y="1536633"/>
            <a:ext cx="3999900" cy="4555200"/>
          </a:xfrm>
        </p:spPr>
        <p:txBody>
          <a:bodyPr/>
          <a:lstStyle/>
          <a:p>
            <a:endParaRPr lang="en-US" dirty="0"/>
          </a:p>
        </p:txBody>
      </p:sp>
      <p:pic>
        <p:nvPicPr>
          <p:cNvPr id="3" name="Picture 2">
            <a:extLst>
              <a:ext uri="{FF2B5EF4-FFF2-40B4-BE49-F238E27FC236}">
                <a16:creationId xmlns:a16="http://schemas.microsoft.com/office/drawing/2014/main" id="{0316C199-D619-523D-DC67-4EBA0C22C52A}"/>
              </a:ext>
            </a:extLst>
          </p:cNvPr>
          <p:cNvPicPr>
            <a:picLocks noChangeAspect="1"/>
          </p:cNvPicPr>
          <p:nvPr/>
        </p:nvPicPr>
        <p:blipFill>
          <a:blip r:embed="rId3"/>
          <a:stretch>
            <a:fillRect/>
          </a:stretch>
        </p:blipFill>
        <p:spPr>
          <a:xfrm>
            <a:off x="172443" y="1413364"/>
            <a:ext cx="4278413" cy="5506799"/>
          </a:xfrm>
          <a:prstGeom prst="rect">
            <a:avLst/>
          </a:prstGeom>
        </p:spPr>
      </p:pic>
      <p:sp>
        <p:nvSpPr>
          <p:cNvPr id="10" name="Rectangle: Rounded Corners 9">
            <a:extLst>
              <a:ext uri="{FF2B5EF4-FFF2-40B4-BE49-F238E27FC236}">
                <a16:creationId xmlns:a16="http://schemas.microsoft.com/office/drawing/2014/main" id="{6AB810A5-EC79-38C0-D17B-B35BAA6C7347}"/>
              </a:ext>
            </a:extLst>
          </p:cNvPr>
          <p:cNvSpPr/>
          <p:nvPr/>
        </p:nvSpPr>
        <p:spPr>
          <a:xfrm>
            <a:off x="275303" y="4635999"/>
            <a:ext cx="3999900" cy="961895"/>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84D4B55E-BBFC-D691-67B5-A121684D683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rcRect/>
          <a:stretch/>
        </p:blipFill>
        <p:spPr>
          <a:xfrm>
            <a:off x="3774985" y="2970019"/>
            <a:ext cx="5196572" cy="1280716"/>
          </a:xfrm>
          <a:prstGeom prst="rect">
            <a:avLst/>
          </a:prstGeom>
          <a:solidFill>
            <a:schemeClr val="accent4">
              <a:lumMod val="20000"/>
              <a:lumOff val="80000"/>
            </a:schemeClr>
          </a:solidFill>
          <a:ln w="88900" cap="sq">
            <a:solidFill>
              <a:srgbClr val="FFFFFF"/>
            </a:solidFill>
            <a:miter lim="800000"/>
          </a:ln>
          <a:effectLst>
            <a:outerShdw blurRad="55000" dist="18000" dir="5400000" algn="tl" rotWithShape="0">
              <a:srgbClr val="000000">
                <a:alpha val="40000"/>
              </a:srgbClr>
            </a:outerShdw>
            <a:softEdge rad="12700"/>
          </a:effectLst>
          <a:scene3d>
            <a:camera prst="orthographicFront"/>
            <a:lightRig rig="twoPt" dir="t">
              <a:rot lat="0" lon="0" rev="7200000"/>
            </a:lightRig>
          </a:scene3d>
          <a:sp3d>
            <a:bevelT w="25400" h="19050"/>
            <a:contourClr>
              <a:srgbClr val="FFFFFF"/>
            </a:contourClr>
          </a:sp3d>
        </p:spPr>
      </p:pic>
      <p:pic>
        <p:nvPicPr>
          <p:cNvPr id="14" name="Graphic 13" descr="Arrow: Clockwise curve outline">
            <a:extLst>
              <a:ext uri="{FF2B5EF4-FFF2-40B4-BE49-F238E27FC236}">
                <a16:creationId xmlns:a16="http://schemas.microsoft.com/office/drawing/2014/main" id="{E20213ED-F71B-AFB3-ED04-4DAEA53E97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56126" flipH="1">
            <a:off x="4349501" y="4342224"/>
            <a:ext cx="965803" cy="1171652"/>
          </a:xfrm>
          <a:prstGeom prst="rect">
            <a:avLst/>
          </a:prstGeom>
        </p:spPr>
      </p:pic>
      <p:pic>
        <p:nvPicPr>
          <p:cNvPr id="4" name="Picture 3">
            <a:extLst>
              <a:ext uri="{FF2B5EF4-FFF2-40B4-BE49-F238E27FC236}">
                <a16:creationId xmlns:a16="http://schemas.microsoft.com/office/drawing/2014/main" id="{469A9D96-7080-3BA0-BC67-7E2A57DC0964}"/>
              </a:ext>
            </a:extLst>
          </p:cNvPr>
          <p:cNvPicPr>
            <a:picLocks noChangeAspect="1"/>
          </p:cNvPicPr>
          <p:nvPr/>
        </p:nvPicPr>
        <p:blipFill>
          <a:blip r:embed="rId8"/>
          <a:stretch>
            <a:fillRect/>
          </a:stretch>
        </p:blipFill>
        <p:spPr>
          <a:xfrm>
            <a:off x="6195846" y="3369010"/>
            <a:ext cx="2222937" cy="4827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89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311700" y="301725"/>
            <a:ext cx="8520600" cy="572700"/>
          </a:xfrm>
          <a:prstGeom prst="rect">
            <a:avLst/>
          </a:prstGeom>
          <a:noFill/>
          <a:ln>
            <a:noFill/>
          </a:ln>
        </p:spPr>
        <p:txBody>
          <a:bodyPr spcFirstLastPara="1" wrap="square" lIns="91425" tIns="91425" rIns="91425" bIns="91425" anchor="t" anchorCtr="0">
            <a:normAutofit lnSpcReduction="10000"/>
          </a:bodyPr>
          <a:lstStyle/>
          <a:p>
            <a:pPr lvl="0" algn="ctr"/>
            <a:r>
              <a:rPr lang="es-ES" sz="2800" b="1" dirty="0">
                <a:solidFill>
                  <a:schemeClr val="lt1"/>
                </a:solidFill>
              </a:rPr>
              <a:t>¿QUIÉNES SON LOS CENTROS DE PADRES?</a:t>
            </a:r>
            <a:endParaRPr sz="2800" b="1" dirty="0">
              <a:solidFill>
                <a:schemeClr val="lt1"/>
              </a:solidFill>
            </a:endParaRPr>
          </a:p>
        </p:txBody>
      </p:sp>
      <p:sp>
        <p:nvSpPr>
          <p:cNvPr id="66" name="Google Shape;66;p15"/>
          <p:cNvSpPr txBox="1"/>
          <p:nvPr/>
        </p:nvSpPr>
        <p:spPr>
          <a:xfrm>
            <a:off x="311700" y="1539763"/>
            <a:ext cx="8520600" cy="3416400"/>
          </a:xfrm>
          <a:prstGeom prst="rect">
            <a:avLst/>
          </a:prstGeom>
          <a:noFill/>
          <a:ln>
            <a:noFill/>
          </a:ln>
        </p:spPr>
        <p:txBody>
          <a:bodyPr spcFirstLastPara="1" wrap="square" lIns="91425" tIns="91425" rIns="91425" bIns="91425" anchor="t" anchorCtr="0">
            <a:noAutofit/>
          </a:bodyPr>
          <a:lstStyle/>
          <a:p>
            <a:pPr lvl="0"/>
            <a:r>
              <a:rPr lang="es-ES" sz="2100" dirty="0"/>
              <a:t>¡Somos un grupo de centros financiados por el gobierno federal en todo el estado de Nueva York que están aquí para ayudar! Somos especialistas en descifrar el sistema de educación especial para familias que tienen estudiantes con discapacidades intelectuales y del desarrollo desde que nace un niño hasta que tiene 26 años. Podemos ayudarlo a navegar por los sistemas y proporcionar recursos y referencias. Nuestros servicios son siempre gratuitos para las familias. ¡Comuníquese con nosotros temprano y con frecuencia!</a:t>
            </a:r>
            <a:endParaRPr sz="2100" dirty="0">
              <a:solidFill>
                <a:srgbClr val="000000"/>
              </a:solidFill>
            </a:endParaRPr>
          </a:p>
          <a:p>
            <a:pPr lvl="0"/>
            <a:endParaRPr lang="es-ES" sz="2100" dirty="0"/>
          </a:p>
          <a:p>
            <a:pPr lvl="0"/>
            <a:r>
              <a:rPr lang="es-ES" sz="2100" dirty="0"/>
              <a:t>Encuentre su Centro para Padres: </a:t>
            </a:r>
            <a:r>
              <a:rPr lang="en" sz="2100" u="sng" dirty="0">
                <a:solidFill>
                  <a:srgbClr val="000000"/>
                </a:solidFill>
                <a:hlinkClick r:id="rId3">
                  <a:extLst>
                    <a:ext uri="{A12FA001-AC4F-418D-AE19-62706E023703}">
                      <ahyp:hlinkClr xmlns:ahyp="http://schemas.microsoft.com/office/drawing/2018/hyperlinkcolor" val="tx"/>
                    </a:ext>
                  </a:extLst>
                </a:hlinkClick>
              </a:rPr>
              <a:t>https://www.parentcenterhub.org/find-your-center/</a:t>
            </a:r>
            <a:endParaRPr sz="2800" dirty="0">
              <a:solidFill>
                <a:srgbClr val="000000"/>
              </a:solidFill>
            </a:endParaRPr>
          </a:p>
        </p:txBody>
      </p:sp>
      <p:pic>
        <p:nvPicPr>
          <p:cNvPr id="67" name="Google Shape;67;p15"/>
          <p:cNvPicPr preferRelativeResize="0"/>
          <p:nvPr/>
        </p:nvPicPr>
        <p:blipFill>
          <a:blip r:embed="rId4">
            <a:alphaModFix/>
          </a:blip>
          <a:stretch>
            <a:fillRect/>
          </a:stretch>
        </p:blipFill>
        <p:spPr>
          <a:xfrm>
            <a:off x="0" y="5621500"/>
            <a:ext cx="9143998" cy="1236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814-92BF-160A-2019-8CBDCCD3B02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F30D32B-6946-50CB-F92D-CE92593F6F07}"/>
              </a:ext>
            </a:extLst>
          </p:cNvPr>
          <p:cNvSpPr>
            <a:spLocks noGrp="1"/>
          </p:cNvSpPr>
          <p:nvPr>
            <p:ph type="title"/>
          </p:nvPr>
        </p:nvSpPr>
        <p:spPr>
          <a:xfrm>
            <a:off x="311700" y="264600"/>
            <a:ext cx="8520600" cy="763500"/>
          </a:xfrm>
        </p:spPr>
        <p:txBody>
          <a:bodyPr>
            <a:normAutofit fontScale="90000"/>
          </a:bodyPr>
          <a:lstStyle/>
          <a:p>
            <a:r>
              <a:rPr lang="en-US" dirty="0"/>
              <a:t>Documento de Preguntas Frecuentes</a:t>
            </a:r>
          </a:p>
        </p:txBody>
      </p:sp>
      <p:sp>
        <p:nvSpPr>
          <p:cNvPr id="11" name="Text Placeholder 2">
            <a:extLst>
              <a:ext uri="{FF2B5EF4-FFF2-40B4-BE49-F238E27FC236}">
                <a16:creationId xmlns:a16="http://schemas.microsoft.com/office/drawing/2014/main" id="{B3E389E1-13C8-BF5E-CA09-06FDD8758887}"/>
              </a:ext>
            </a:extLst>
          </p:cNvPr>
          <p:cNvSpPr>
            <a:spLocks noGrp="1"/>
          </p:cNvSpPr>
          <p:nvPr>
            <p:ph type="body" idx="1"/>
          </p:nvPr>
        </p:nvSpPr>
        <p:spPr>
          <a:xfrm>
            <a:off x="311700" y="1536633"/>
            <a:ext cx="3999900" cy="4555200"/>
          </a:xfrm>
        </p:spPr>
        <p:txBody>
          <a:bodyPr/>
          <a:lstStyle/>
          <a:p>
            <a:endParaRPr lang="en-US" dirty="0"/>
          </a:p>
        </p:txBody>
      </p:sp>
      <p:pic>
        <p:nvPicPr>
          <p:cNvPr id="3" name="Picture 2">
            <a:extLst>
              <a:ext uri="{FF2B5EF4-FFF2-40B4-BE49-F238E27FC236}">
                <a16:creationId xmlns:a16="http://schemas.microsoft.com/office/drawing/2014/main" id="{710CD7F4-CB99-82A4-5673-3A186733AA7F}"/>
              </a:ext>
            </a:extLst>
          </p:cNvPr>
          <p:cNvPicPr>
            <a:picLocks noChangeAspect="1"/>
          </p:cNvPicPr>
          <p:nvPr/>
        </p:nvPicPr>
        <p:blipFill>
          <a:blip r:embed="rId3"/>
          <a:srcRect/>
          <a:stretch/>
        </p:blipFill>
        <p:spPr>
          <a:xfrm>
            <a:off x="172443" y="1535898"/>
            <a:ext cx="4278413" cy="5261731"/>
          </a:xfrm>
          <a:prstGeom prst="rect">
            <a:avLst/>
          </a:prstGeom>
        </p:spPr>
      </p:pic>
      <p:sp>
        <p:nvSpPr>
          <p:cNvPr id="10" name="Rectangle: Rounded Corners 9">
            <a:extLst>
              <a:ext uri="{FF2B5EF4-FFF2-40B4-BE49-F238E27FC236}">
                <a16:creationId xmlns:a16="http://schemas.microsoft.com/office/drawing/2014/main" id="{FC889C44-0F9A-7738-E5D1-EDC9991794DF}"/>
              </a:ext>
            </a:extLst>
          </p:cNvPr>
          <p:cNvSpPr/>
          <p:nvPr/>
        </p:nvSpPr>
        <p:spPr>
          <a:xfrm>
            <a:off x="381328" y="2948052"/>
            <a:ext cx="3999900" cy="2506817"/>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5B8CCEA0-9796-06C4-1343-0AC2882E3CC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rcRect/>
          <a:stretch/>
        </p:blipFill>
        <p:spPr>
          <a:xfrm>
            <a:off x="4005276" y="1685353"/>
            <a:ext cx="5138724" cy="2445836"/>
          </a:xfrm>
          <a:prstGeom prst="rect">
            <a:avLst/>
          </a:prstGeom>
          <a:blipFill>
            <a:blip r:embed="rId6"/>
            <a:tile tx="0" ty="0" sx="100000" sy="100000" flip="none" algn="tl"/>
          </a:blipFill>
          <a:ln w="88900" cap="sq">
            <a:solidFill>
              <a:srgbClr val="FFFFFF"/>
            </a:solidFill>
            <a:miter lim="800000"/>
          </a:ln>
          <a:effectLst>
            <a:outerShdw blurRad="55000" dist="18000" dir="5400000" algn="tl" rotWithShape="0">
              <a:schemeClr val="accent4">
                <a:lumMod val="75000"/>
                <a:alpha val="40000"/>
              </a:schemeClr>
            </a:outerShdw>
            <a:softEdge rad="12700"/>
          </a:effectLst>
          <a:scene3d>
            <a:camera prst="orthographicFront"/>
            <a:lightRig rig="twoPt" dir="t">
              <a:rot lat="0" lon="0" rev="7200000"/>
            </a:lightRig>
          </a:scene3d>
          <a:sp3d>
            <a:bevelT w="25400" h="19050"/>
            <a:contourClr>
              <a:srgbClr val="FFFFFF"/>
            </a:contourClr>
          </a:sp3d>
        </p:spPr>
      </p:pic>
      <p:pic>
        <p:nvPicPr>
          <p:cNvPr id="14" name="Graphic 13" descr="Arrow: Clockwise curve outline">
            <a:extLst>
              <a:ext uri="{FF2B5EF4-FFF2-40B4-BE49-F238E27FC236}">
                <a16:creationId xmlns:a16="http://schemas.microsoft.com/office/drawing/2014/main" id="{7D6DC85F-BBC7-7602-B60E-F419CE6749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56126" flipH="1">
            <a:off x="4421492" y="4142618"/>
            <a:ext cx="965803" cy="1171652"/>
          </a:xfrm>
          <a:prstGeom prst="rect">
            <a:avLst/>
          </a:prstGeom>
        </p:spPr>
      </p:pic>
    </p:spTree>
    <p:extLst>
      <p:ext uri="{BB962C8B-B14F-4D97-AF65-F5344CB8AC3E}">
        <p14:creationId xmlns:p14="http://schemas.microsoft.com/office/powerpoint/2010/main" val="40022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DDB2-B01A-39C4-F5DF-F7C13317403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FF64C9F-40A0-6508-6502-2AF05C977219}"/>
              </a:ext>
            </a:extLst>
          </p:cNvPr>
          <p:cNvSpPr>
            <a:spLocks noGrp="1"/>
          </p:cNvSpPr>
          <p:nvPr>
            <p:ph type="title"/>
          </p:nvPr>
        </p:nvSpPr>
        <p:spPr>
          <a:xfrm>
            <a:off x="311700" y="264600"/>
            <a:ext cx="8520600" cy="763500"/>
          </a:xfrm>
        </p:spPr>
        <p:txBody>
          <a:bodyPr>
            <a:normAutofit/>
          </a:bodyPr>
          <a:lstStyle/>
          <a:p>
            <a:r>
              <a:rPr lang="es-ES_tradnl" noProof="0" dirty="0"/>
              <a:t>Traducción por Google</a:t>
            </a:r>
          </a:p>
        </p:txBody>
      </p:sp>
      <p:sp>
        <p:nvSpPr>
          <p:cNvPr id="11" name="Text Placeholder 2">
            <a:extLst>
              <a:ext uri="{FF2B5EF4-FFF2-40B4-BE49-F238E27FC236}">
                <a16:creationId xmlns:a16="http://schemas.microsoft.com/office/drawing/2014/main" id="{5D6E5020-DE34-CC86-C606-E5C8066C29F8}"/>
              </a:ext>
            </a:extLst>
          </p:cNvPr>
          <p:cNvSpPr>
            <a:spLocks noGrp="1"/>
          </p:cNvSpPr>
          <p:nvPr>
            <p:ph type="body" idx="1"/>
          </p:nvPr>
        </p:nvSpPr>
        <p:spPr>
          <a:xfrm>
            <a:off x="311700" y="1536633"/>
            <a:ext cx="3999900" cy="4555200"/>
          </a:xfrm>
        </p:spPr>
        <p:txBody>
          <a:bodyPr/>
          <a:lstStyle/>
          <a:p>
            <a:endParaRPr lang="es-ES_tradnl" noProof="0" dirty="0"/>
          </a:p>
        </p:txBody>
      </p:sp>
      <p:pic>
        <p:nvPicPr>
          <p:cNvPr id="4" name="Picture 3">
            <a:extLst>
              <a:ext uri="{FF2B5EF4-FFF2-40B4-BE49-F238E27FC236}">
                <a16:creationId xmlns:a16="http://schemas.microsoft.com/office/drawing/2014/main" id="{76326A78-AB5C-2CD2-3B07-07B67EA36D1F}"/>
              </a:ext>
            </a:extLst>
          </p:cNvPr>
          <p:cNvPicPr>
            <a:picLocks noChangeAspect="1"/>
          </p:cNvPicPr>
          <p:nvPr/>
        </p:nvPicPr>
        <p:blipFill>
          <a:blip r:embed="rId3"/>
          <a:stretch>
            <a:fillRect/>
          </a:stretch>
        </p:blipFill>
        <p:spPr>
          <a:xfrm>
            <a:off x="35798" y="1347138"/>
            <a:ext cx="9097451" cy="5246262"/>
          </a:xfrm>
          <a:prstGeom prst="rect">
            <a:avLst/>
          </a:prstGeom>
        </p:spPr>
      </p:pic>
      <p:sp>
        <p:nvSpPr>
          <p:cNvPr id="10" name="Rectangle: Rounded Corners 9">
            <a:extLst>
              <a:ext uri="{FF2B5EF4-FFF2-40B4-BE49-F238E27FC236}">
                <a16:creationId xmlns:a16="http://schemas.microsoft.com/office/drawing/2014/main" id="{4190AA7B-22BA-EE66-CE98-34FBE2F1E4E0}"/>
              </a:ext>
            </a:extLst>
          </p:cNvPr>
          <p:cNvSpPr/>
          <p:nvPr/>
        </p:nvSpPr>
        <p:spPr>
          <a:xfrm>
            <a:off x="7012640" y="2479284"/>
            <a:ext cx="836253" cy="555658"/>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noProof="0" dirty="0"/>
          </a:p>
        </p:txBody>
      </p:sp>
      <p:pic>
        <p:nvPicPr>
          <p:cNvPr id="6" name="Picture 5">
            <a:extLst>
              <a:ext uri="{FF2B5EF4-FFF2-40B4-BE49-F238E27FC236}">
                <a16:creationId xmlns:a16="http://schemas.microsoft.com/office/drawing/2014/main" id="{2F1A6C38-B697-91DC-74F3-FF6E1D56B014}"/>
              </a:ext>
            </a:extLst>
          </p:cNvPr>
          <p:cNvPicPr>
            <a:picLocks noChangeAspect="1"/>
          </p:cNvPicPr>
          <p:nvPr/>
        </p:nvPicPr>
        <p:blipFill>
          <a:blip r:embed="rId4"/>
          <a:stretch>
            <a:fillRect/>
          </a:stretch>
        </p:blipFill>
        <p:spPr>
          <a:xfrm>
            <a:off x="2502578" y="2494972"/>
            <a:ext cx="859611" cy="585267"/>
          </a:xfrm>
          <a:prstGeom prst="rect">
            <a:avLst/>
          </a:prstGeom>
        </p:spPr>
      </p:pic>
      <p:pic>
        <p:nvPicPr>
          <p:cNvPr id="12" name="Graphic 11" descr="Arrow Right with solid fill">
            <a:extLst>
              <a:ext uri="{FF2B5EF4-FFF2-40B4-BE49-F238E27FC236}">
                <a16:creationId xmlns:a16="http://schemas.microsoft.com/office/drawing/2014/main" id="{962B7E0C-5501-E327-BBDE-1D9F4CC90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190512">
            <a:off x="2866530" y="1336345"/>
            <a:ext cx="587550" cy="806342"/>
          </a:xfrm>
          <a:prstGeom prst="rect">
            <a:avLst/>
          </a:prstGeom>
        </p:spPr>
      </p:pic>
    </p:spTree>
    <p:extLst>
      <p:ext uri="{BB962C8B-B14F-4D97-AF65-F5344CB8AC3E}">
        <p14:creationId xmlns:p14="http://schemas.microsoft.com/office/powerpoint/2010/main" val="33464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body" idx="1"/>
          </p:nvPr>
        </p:nvSpPr>
        <p:spPr>
          <a:xfrm>
            <a:off x="252350" y="2461958"/>
            <a:ext cx="8520600" cy="4555200"/>
          </a:xfrm>
          <a:prstGeom prst="rect">
            <a:avLst/>
          </a:prstGeom>
        </p:spPr>
        <p:txBody>
          <a:bodyPr spcFirstLastPara="1" wrap="square" lIns="91425" tIns="91425" rIns="91425" bIns="91425" anchor="t" anchorCtr="0">
            <a:normAutofit/>
          </a:bodyPr>
          <a:lstStyle/>
          <a:p>
            <a:pPr marL="0" lvl="0" indent="0" algn="ctr">
              <a:lnSpc>
                <a:spcPct val="100000"/>
              </a:lnSpc>
              <a:buClr>
                <a:schemeClr val="dk1"/>
              </a:buClr>
              <a:buSzPts val="1100"/>
              <a:buNone/>
            </a:pPr>
            <a:r>
              <a:rPr lang="en-US" sz="5200" b="1" dirty="0">
                <a:solidFill>
                  <a:schemeClr val="dk1"/>
                </a:solidFill>
                <a:latin typeface="Arial"/>
                <a:ea typeface="Arial"/>
                <a:cs typeface="Arial"/>
                <a:sym typeface="Arial"/>
              </a:rPr>
              <a:t>¿Preguntas?</a:t>
            </a:r>
            <a:endParaRPr dirty="0"/>
          </a:p>
        </p:txBody>
      </p:sp>
      <p:pic>
        <p:nvPicPr>
          <p:cNvPr id="178" name="Google Shape;178;p31"/>
          <p:cNvPicPr preferRelativeResize="0"/>
          <p:nvPr/>
        </p:nvPicPr>
        <p:blipFill>
          <a:blip r:embed="rId3">
            <a:alphaModFix/>
          </a:blip>
          <a:stretch>
            <a:fillRect/>
          </a:stretch>
        </p:blipFill>
        <p:spPr>
          <a:xfrm>
            <a:off x="0" y="5621500"/>
            <a:ext cx="9143998" cy="1236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1855333"/>
            <a:ext cx="8520600" cy="1122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t>Questions?</a:t>
            </a:r>
            <a:endParaRPr b="1" dirty="0"/>
          </a:p>
        </p:txBody>
      </p:sp>
      <p:pic>
        <p:nvPicPr>
          <p:cNvPr id="184" name="Google Shape;184;p32"/>
          <p:cNvPicPr preferRelativeResize="0"/>
          <p:nvPr/>
        </p:nvPicPr>
        <p:blipFill>
          <a:blip r:embed="rId3">
            <a:alphaModFix/>
          </a:blip>
          <a:stretch>
            <a:fillRect/>
          </a:stretch>
        </p:blipFill>
        <p:spPr>
          <a:xfrm>
            <a:off x="0" y="5209333"/>
            <a:ext cx="9143998" cy="1236500"/>
          </a:xfrm>
          <a:prstGeom prst="rect">
            <a:avLst/>
          </a:prstGeom>
          <a:noFill/>
          <a:ln>
            <a:noFill/>
          </a:ln>
        </p:spPr>
      </p:pic>
      <p:sp>
        <p:nvSpPr>
          <p:cNvPr id="185" name="Google Shape;185;p32"/>
          <p:cNvSpPr txBox="1"/>
          <p:nvPr/>
        </p:nvSpPr>
        <p:spPr>
          <a:xfrm>
            <a:off x="311700" y="1436275"/>
            <a:ext cx="8520600" cy="3380100"/>
          </a:xfrm>
          <a:prstGeom prst="rect">
            <a:avLst/>
          </a:prstGeom>
          <a:noFill/>
          <a:ln>
            <a:noFill/>
          </a:ln>
        </p:spPr>
        <p:txBody>
          <a:bodyPr spcFirstLastPara="1" wrap="square" lIns="91425" tIns="91425" rIns="91425" bIns="91425" anchor="ctr" anchorCtr="0">
            <a:normAutofit/>
          </a:bodyPr>
          <a:lstStyle/>
          <a:p>
            <a:pPr lvl="0" algn="ctr"/>
            <a:r>
              <a:rPr lang="en-US" sz="4000" b="1" dirty="0"/>
              <a:t>¡GRACIAS!</a:t>
            </a:r>
          </a:p>
          <a:p>
            <a:pPr lvl="0" algn="ctr"/>
            <a:endParaRPr sz="3600" dirty="0">
              <a:solidFill>
                <a:srgbClr val="000000"/>
              </a:solidFill>
            </a:endParaRPr>
          </a:p>
          <a:p>
            <a:pPr lvl="0" algn="ctr"/>
            <a:r>
              <a:rPr lang="es-ES" sz="1900" dirty="0"/>
              <a:t>Para obtener más ayuda, comuníquese con su Centro de Padres local:</a:t>
            </a:r>
            <a:endParaRPr sz="1900" dirty="0">
              <a:solidFill>
                <a:srgbClr val="000000"/>
              </a:solidFill>
            </a:endParaRPr>
          </a:p>
          <a:p>
            <a:pPr marL="0" lvl="0" indent="0" algn="ctr" rtl="0">
              <a:spcBef>
                <a:spcPts val="0"/>
              </a:spcBef>
              <a:spcAft>
                <a:spcPts val="0"/>
              </a:spcAft>
              <a:buNone/>
            </a:pPr>
            <a:r>
              <a:rPr lang="en" sz="1900" dirty="0">
                <a:solidFill>
                  <a:srgbClr val="000000"/>
                </a:solidFill>
              </a:rPr>
              <a:t> </a:t>
            </a:r>
            <a:r>
              <a:rPr lang="en" sz="1900" u="sng" dirty="0">
                <a:solidFill>
                  <a:srgbClr val="0097A7"/>
                </a:solidFill>
                <a:hlinkClick r:id="rId4">
                  <a:extLst>
                    <a:ext uri="{A12FA001-AC4F-418D-AE19-62706E023703}">
                      <ahyp:hlinkClr xmlns:ahyp="http://schemas.microsoft.com/office/drawing/2018/hyperlinkcolor" val="tx"/>
                    </a:ext>
                  </a:extLst>
                </a:hlinkClick>
              </a:rPr>
              <a:t>https://www.parentcenterhub.org/find-your-center/</a:t>
            </a:r>
            <a:endParaRPr sz="41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311700" y="261175"/>
            <a:ext cx="8520600" cy="839100"/>
          </a:xfrm>
          <a:prstGeom prst="rect">
            <a:avLst/>
          </a:prstGeom>
          <a:noFill/>
          <a:ln>
            <a:noFill/>
          </a:ln>
        </p:spPr>
        <p:txBody>
          <a:bodyPr spcFirstLastPara="1" wrap="square" lIns="91425" tIns="91425" rIns="91425" bIns="91425" anchor="t" anchorCtr="0">
            <a:noAutofit/>
          </a:bodyPr>
          <a:lstStyle/>
          <a:p>
            <a:pPr lvl="0" algn="ctr">
              <a:lnSpc>
                <a:spcPct val="90000"/>
              </a:lnSpc>
            </a:pPr>
            <a:r>
              <a:rPr lang="es-ES" sz="2720" b="1" dirty="0">
                <a:solidFill>
                  <a:srgbClr val="FFFFFF"/>
                </a:solidFill>
              </a:rPr>
              <a:t>¿Qué es la </a:t>
            </a:r>
            <a:r>
              <a:rPr lang="es-ES" sz="2800" b="1" dirty="0">
                <a:solidFill>
                  <a:srgbClr val="FFFFFF"/>
                </a:solidFill>
              </a:rPr>
              <a:t> Evaluación Alternativa o</a:t>
            </a:r>
            <a:r>
              <a:rPr lang="es-ES" sz="2720" b="1" dirty="0">
                <a:solidFill>
                  <a:srgbClr val="FFFFFF"/>
                </a:solidFill>
              </a:rPr>
              <a:t> NYSAA? </a:t>
            </a:r>
          </a:p>
          <a:p>
            <a:pPr lvl="0" algn="ctr">
              <a:lnSpc>
                <a:spcPct val="90000"/>
              </a:lnSpc>
            </a:pPr>
            <a:r>
              <a:rPr lang="es-ES" sz="2720" b="1" dirty="0">
                <a:solidFill>
                  <a:srgbClr val="FFFFFF"/>
                </a:solidFill>
              </a:rPr>
              <a:t>¿En qué se diferencia de la evaluación general?</a:t>
            </a:r>
            <a:endParaRPr sz="2720" b="1" dirty="0">
              <a:solidFill>
                <a:srgbClr val="FFFFFF"/>
              </a:solidFill>
            </a:endParaRPr>
          </a:p>
        </p:txBody>
      </p:sp>
      <p:sp>
        <p:nvSpPr>
          <p:cNvPr id="73" name="Google Shape;73;p16"/>
          <p:cNvSpPr txBox="1"/>
          <p:nvPr/>
        </p:nvSpPr>
        <p:spPr>
          <a:xfrm>
            <a:off x="311700" y="1583475"/>
            <a:ext cx="8520600" cy="3392100"/>
          </a:xfrm>
          <a:prstGeom prst="rect">
            <a:avLst/>
          </a:prstGeom>
          <a:noFill/>
          <a:ln>
            <a:noFill/>
          </a:ln>
        </p:spPr>
        <p:txBody>
          <a:bodyPr spcFirstLastPara="1" wrap="square" lIns="91425" tIns="91425" rIns="91425" bIns="91425" anchor="t" anchorCtr="0">
            <a:noAutofit/>
          </a:bodyPr>
          <a:lstStyle/>
          <a:p>
            <a:pPr marL="457200" lvl="0" indent="-374650">
              <a:buClr>
                <a:schemeClr val="dk1"/>
              </a:buClr>
              <a:buSzPts val="2300"/>
              <a:buChar char="●"/>
            </a:pPr>
            <a:r>
              <a:rPr lang="es-ES" sz="2300" dirty="0">
                <a:solidFill>
                  <a:schemeClr val="dk1"/>
                </a:solidFill>
              </a:rPr>
              <a:t>A partir del tercer grado, todos los estudiantes del estado de Nueva York deben tomar exámenes estatales.</a:t>
            </a:r>
          </a:p>
          <a:p>
            <a:pPr marL="457200" lvl="0" indent="-374650">
              <a:buClr>
                <a:schemeClr val="dk1"/>
              </a:buClr>
              <a:buSzPts val="2300"/>
              <a:buChar char="●"/>
            </a:pPr>
            <a:endParaRPr sz="2300" dirty="0">
              <a:solidFill>
                <a:schemeClr val="dk1"/>
              </a:solidFill>
            </a:endParaRPr>
          </a:p>
          <a:p>
            <a:pPr marL="457200" lvl="0" indent="-374650">
              <a:buClr>
                <a:schemeClr val="dk1"/>
              </a:buClr>
              <a:buSzPts val="2300"/>
              <a:buChar char="●"/>
            </a:pPr>
            <a:r>
              <a:rPr lang="es-ES" sz="2300" dirty="0">
                <a:solidFill>
                  <a:schemeClr val="dk1"/>
                </a:solidFill>
              </a:rPr>
              <a:t>Para los estudiantes con discapacidades cognitivas graves, existe una prueba diferente llamada  Evaluación Alternativa del estado de NY o la “NYSAA</a:t>
            </a:r>
            <a:r>
              <a:rPr lang="en" sz="2300" dirty="0">
                <a:solidFill>
                  <a:schemeClr val="dk1"/>
                </a:solidFill>
              </a:rPr>
              <a:t>.”</a:t>
            </a:r>
            <a:endParaRPr sz="2300" dirty="0">
              <a:solidFill>
                <a:schemeClr val="dk1"/>
              </a:solidFill>
            </a:endParaRPr>
          </a:p>
          <a:p>
            <a:pPr marL="0" lvl="0" indent="0" algn="l" rtl="0">
              <a:spcBef>
                <a:spcPts val="0"/>
              </a:spcBef>
              <a:spcAft>
                <a:spcPts val="0"/>
              </a:spcAft>
              <a:buNone/>
            </a:pPr>
            <a:endParaRPr sz="2300" dirty="0">
              <a:solidFill>
                <a:schemeClr val="dk1"/>
              </a:solidFill>
            </a:endParaRPr>
          </a:p>
          <a:p>
            <a:pPr lvl="0"/>
            <a:r>
              <a:rPr lang="es-ES" sz="2300" b="1" dirty="0">
                <a:solidFill>
                  <a:schemeClr val="dk1"/>
                </a:solidFill>
              </a:rPr>
              <a:t>NOTA: La forma en que se evalúa a un estudiante afecta su diploma/credencial de salida del Departamento de Educación</a:t>
            </a:r>
            <a:r>
              <a:rPr lang="en" sz="2300" dirty="0">
                <a:solidFill>
                  <a:schemeClr val="dk1"/>
                </a:solidFill>
              </a:rPr>
              <a:t>.</a:t>
            </a:r>
            <a:endParaRPr sz="2300" dirty="0">
              <a:solidFill>
                <a:schemeClr val="dk1"/>
              </a:solidFill>
            </a:endParaRPr>
          </a:p>
        </p:txBody>
      </p:sp>
      <p:pic>
        <p:nvPicPr>
          <p:cNvPr id="74" name="Google Shape;74;p16"/>
          <p:cNvPicPr preferRelativeResize="0"/>
          <p:nvPr/>
        </p:nvPicPr>
        <p:blipFill>
          <a:blip r:embed="rId3">
            <a:alphaModFix/>
          </a:blip>
          <a:stretch>
            <a:fillRect/>
          </a:stretch>
        </p:blipFill>
        <p:spPr>
          <a:xfrm>
            <a:off x="0" y="5621500"/>
            <a:ext cx="9143998" cy="123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p:nvPr/>
        </p:nvSpPr>
        <p:spPr>
          <a:xfrm>
            <a:off x="311700" y="157650"/>
            <a:ext cx="8520600" cy="837000"/>
          </a:xfrm>
          <a:prstGeom prst="rect">
            <a:avLst/>
          </a:prstGeom>
          <a:noFill/>
          <a:ln>
            <a:noFill/>
          </a:ln>
        </p:spPr>
        <p:txBody>
          <a:bodyPr spcFirstLastPara="1" wrap="square" lIns="91425" tIns="91425" rIns="91425" bIns="91425" anchor="t" anchorCtr="0">
            <a:noAutofit/>
          </a:bodyPr>
          <a:lstStyle/>
          <a:p>
            <a:pPr lvl="0" algn="ctr"/>
            <a:r>
              <a:rPr lang="es-ES" sz="2920" b="1" dirty="0">
                <a:solidFill>
                  <a:schemeClr val="lt1"/>
                </a:solidFill>
              </a:rPr>
              <a:t>¿Quién es elegible para la Evaluación Alternativa del Estado de NY (NYSAA)?</a:t>
            </a:r>
            <a:endParaRPr sz="2920" b="1" dirty="0">
              <a:solidFill>
                <a:schemeClr val="lt1"/>
              </a:solidFill>
            </a:endParaRPr>
          </a:p>
        </p:txBody>
      </p:sp>
      <p:sp>
        <p:nvSpPr>
          <p:cNvPr id="80" name="Google Shape;80;p17"/>
          <p:cNvSpPr txBox="1"/>
          <p:nvPr/>
        </p:nvSpPr>
        <p:spPr>
          <a:xfrm>
            <a:off x="146649" y="1235919"/>
            <a:ext cx="8997351" cy="4303643"/>
          </a:xfrm>
          <a:prstGeom prst="rect">
            <a:avLst/>
          </a:prstGeom>
          <a:noFill/>
          <a:ln>
            <a:noFill/>
          </a:ln>
        </p:spPr>
        <p:txBody>
          <a:bodyPr spcFirstLastPara="1" wrap="square" lIns="91425" tIns="91425" rIns="91425" bIns="91425" anchor="t" anchorCtr="0">
            <a:noAutofit/>
          </a:bodyPr>
          <a:lstStyle/>
          <a:p>
            <a:pPr lvl="0"/>
            <a:r>
              <a:rPr lang="es-ES" sz="2400" b="1" dirty="0"/>
              <a:t>Solo los estudiantes con discapacidades cognitivas severas son elegibles para NYSAA.</a:t>
            </a:r>
          </a:p>
          <a:p>
            <a:pPr lvl="0"/>
            <a:endParaRPr lang="es-ES" sz="2400" dirty="0"/>
          </a:p>
          <a:p>
            <a:pPr lvl="0"/>
            <a:r>
              <a:rPr lang="en-US" sz="2400" dirty="0"/>
              <a:t>¿Su estudiante/hijo</a:t>
            </a:r>
            <a:r>
              <a:rPr lang="en" sz="2400" dirty="0">
                <a:solidFill>
                  <a:srgbClr val="000000"/>
                </a:solidFill>
              </a:rPr>
              <a:t>:</a:t>
            </a:r>
            <a:endParaRPr sz="2400" dirty="0">
              <a:solidFill>
                <a:srgbClr val="000000"/>
              </a:solidFill>
            </a:endParaRPr>
          </a:p>
          <a:p>
            <a:pPr marL="457200" lvl="0" indent="-381000">
              <a:buSzPts val="2400"/>
              <a:buChar char="●"/>
            </a:pPr>
            <a:r>
              <a:rPr lang="es-ES" sz="2400" dirty="0"/>
              <a:t>Tiene una discapacidad cognitiva grave; </a:t>
            </a:r>
            <a:r>
              <a:rPr lang="es-ES" sz="2400" b="1" dirty="0"/>
              <a:t>y</a:t>
            </a:r>
          </a:p>
          <a:p>
            <a:pPr marL="457200" lvl="0" indent="-381000">
              <a:buSzPts val="2400"/>
              <a:buChar char="●"/>
            </a:pPr>
            <a:r>
              <a:rPr lang="es-ES" sz="2400" dirty="0"/>
              <a:t>Déficits significativos en la comunicación/lenguaje</a:t>
            </a:r>
            <a:r>
              <a:rPr lang="en" sz="2400" dirty="0">
                <a:solidFill>
                  <a:srgbClr val="000000"/>
                </a:solidFill>
              </a:rPr>
              <a:t>; </a:t>
            </a:r>
            <a:r>
              <a:rPr lang="en" sz="2400" b="1" dirty="0">
                <a:solidFill>
                  <a:srgbClr val="000000"/>
                </a:solidFill>
              </a:rPr>
              <a:t>y</a:t>
            </a:r>
            <a:endParaRPr sz="2400" b="1" dirty="0">
              <a:solidFill>
                <a:srgbClr val="000000"/>
              </a:solidFill>
            </a:endParaRPr>
          </a:p>
          <a:p>
            <a:pPr marL="457200" lvl="0" indent="-381000">
              <a:buSzPts val="2400"/>
              <a:buChar char="●"/>
            </a:pPr>
            <a:r>
              <a:rPr lang="es-ES" sz="2400" dirty="0"/>
              <a:t>Déficits significativos en el comportamiento adaptativo</a:t>
            </a:r>
            <a:r>
              <a:rPr lang="en" sz="2400" dirty="0">
                <a:solidFill>
                  <a:srgbClr val="000000"/>
                </a:solidFill>
              </a:rPr>
              <a:t>; </a:t>
            </a:r>
            <a:r>
              <a:rPr lang="en" sz="2400" b="1" dirty="0"/>
              <a:t>y</a:t>
            </a:r>
            <a:endParaRPr sz="2400" b="1" dirty="0">
              <a:solidFill>
                <a:srgbClr val="000000"/>
              </a:solidFill>
            </a:endParaRPr>
          </a:p>
          <a:p>
            <a:pPr marL="457200" lvl="0" indent="-381000">
              <a:buSzPts val="2400"/>
              <a:buChar char="●"/>
            </a:pPr>
            <a:r>
              <a:rPr lang="es-ES" sz="2400" dirty="0"/>
              <a:t>Necesitan un programa educativo altamente especializado centrado en las habilidades para la vida, así como en lo académico</a:t>
            </a:r>
            <a:r>
              <a:rPr lang="en" sz="2400" dirty="0">
                <a:solidFill>
                  <a:srgbClr val="000000"/>
                </a:solidFill>
              </a:rPr>
              <a:t>; </a:t>
            </a:r>
            <a:r>
              <a:rPr lang="en" sz="2400" b="1" dirty="0"/>
              <a:t>y</a:t>
            </a:r>
            <a:endParaRPr sz="2400" b="1" dirty="0">
              <a:solidFill>
                <a:srgbClr val="000000"/>
              </a:solidFill>
            </a:endParaRPr>
          </a:p>
          <a:p>
            <a:pPr marL="457200" lvl="0" indent="-381000">
              <a:buSzPts val="2400"/>
              <a:buChar char="●"/>
            </a:pPr>
            <a:r>
              <a:rPr lang="en-US" sz="2400" dirty="0"/>
              <a:t>Necesita apoyo adicional</a:t>
            </a:r>
            <a:r>
              <a:rPr lang="en" sz="2400" dirty="0">
                <a:solidFill>
                  <a:srgbClr val="000000"/>
                </a:solidFill>
              </a:rPr>
              <a:t>?</a:t>
            </a:r>
            <a:endParaRPr sz="2400" dirty="0">
              <a:solidFill>
                <a:srgbClr val="000000"/>
              </a:solidFill>
            </a:endParaRPr>
          </a:p>
        </p:txBody>
      </p:sp>
      <p:pic>
        <p:nvPicPr>
          <p:cNvPr id="81" name="Google Shape;81;p17"/>
          <p:cNvPicPr preferRelativeResize="0"/>
          <p:nvPr/>
        </p:nvPicPr>
        <p:blipFill>
          <a:blip r:embed="rId3">
            <a:alphaModFix/>
          </a:blip>
          <a:stretch>
            <a:fillRect/>
          </a:stretch>
        </p:blipFill>
        <p:spPr>
          <a:xfrm>
            <a:off x="0" y="5621500"/>
            <a:ext cx="9143998" cy="123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311700" y="118811"/>
            <a:ext cx="8520600" cy="572700"/>
          </a:xfrm>
          <a:prstGeom prst="rect">
            <a:avLst/>
          </a:prstGeom>
          <a:noFill/>
          <a:ln>
            <a:noFill/>
          </a:ln>
        </p:spPr>
        <p:txBody>
          <a:bodyPr spcFirstLastPara="1" wrap="square" lIns="91425" tIns="91425" rIns="91425" bIns="91425" anchor="t" anchorCtr="0">
            <a:noAutofit/>
          </a:bodyPr>
          <a:lstStyle/>
          <a:p>
            <a:pPr lvl="0" algn="ctr">
              <a:lnSpc>
                <a:spcPct val="90000"/>
              </a:lnSpc>
            </a:pPr>
            <a:r>
              <a:rPr lang="en-US" sz="3300" b="1" dirty="0">
                <a:solidFill>
                  <a:schemeClr val="lt1"/>
                </a:solidFill>
              </a:rPr>
              <a:t>Para ser </a:t>
            </a:r>
            <a:r>
              <a:rPr lang="en-US" sz="3300" b="1" dirty="0" err="1">
                <a:solidFill>
                  <a:schemeClr val="lt1"/>
                </a:solidFill>
              </a:rPr>
              <a:t>elegible</a:t>
            </a:r>
            <a:r>
              <a:rPr lang="en-US" sz="3300" b="1" dirty="0">
                <a:solidFill>
                  <a:schemeClr val="lt1"/>
                </a:solidFill>
              </a:rPr>
              <a:t> para la </a:t>
            </a:r>
            <a:r>
              <a:rPr lang="es-ES" sz="3300" b="1" dirty="0">
                <a:solidFill>
                  <a:schemeClr val="lt1"/>
                </a:solidFill>
              </a:rPr>
              <a:t>Evaluación Alternativa del Estado de NY (</a:t>
            </a:r>
            <a:r>
              <a:rPr lang="en-US" sz="3300" b="1" dirty="0">
                <a:solidFill>
                  <a:schemeClr val="lt1"/>
                </a:solidFill>
              </a:rPr>
              <a:t>NYSAA)</a:t>
            </a:r>
          </a:p>
        </p:txBody>
      </p:sp>
      <p:sp>
        <p:nvSpPr>
          <p:cNvPr id="87" name="Google Shape;87;p18"/>
          <p:cNvSpPr txBox="1"/>
          <p:nvPr/>
        </p:nvSpPr>
        <p:spPr>
          <a:xfrm>
            <a:off x="311700" y="1957100"/>
            <a:ext cx="8520600" cy="3416400"/>
          </a:xfrm>
          <a:prstGeom prst="rect">
            <a:avLst/>
          </a:prstGeom>
          <a:noFill/>
          <a:ln>
            <a:noFill/>
          </a:ln>
        </p:spPr>
        <p:txBody>
          <a:bodyPr spcFirstLastPara="1" wrap="square" lIns="91425" tIns="91425" rIns="91425" bIns="91425" anchor="t" anchorCtr="0">
            <a:normAutofit/>
          </a:bodyPr>
          <a:lstStyle/>
          <a:p>
            <a:pPr lvl="0" algn="ctr"/>
            <a:r>
              <a:rPr lang="en" sz="2000" dirty="0">
                <a:solidFill>
                  <a:srgbClr val="000000"/>
                </a:solidFill>
              </a:rPr>
              <a:t> </a:t>
            </a:r>
            <a:r>
              <a:rPr lang="es-ES" sz="2000" dirty="0">
                <a:solidFill>
                  <a:srgbClr val="000000"/>
                </a:solidFill>
              </a:rPr>
              <a:t>U</a:t>
            </a:r>
            <a:r>
              <a:rPr lang="es-ES" sz="2000" dirty="0"/>
              <a:t>n estudiante </a:t>
            </a:r>
            <a:r>
              <a:rPr lang="es-ES" sz="2000" b="1" dirty="0"/>
              <a:t>DEBE</a:t>
            </a:r>
            <a:r>
              <a:rPr lang="es-ES" sz="2000" dirty="0"/>
              <a:t> cumplir con </a:t>
            </a:r>
            <a:r>
              <a:rPr lang="es-ES" sz="2000" b="1" dirty="0"/>
              <a:t>TODOS</a:t>
            </a:r>
            <a:r>
              <a:rPr lang="es-ES" sz="2000" dirty="0"/>
              <a:t> los criterios.</a:t>
            </a:r>
            <a:endParaRPr sz="2000" dirty="0">
              <a:solidFill>
                <a:srgbClr val="000000"/>
              </a:solidFill>
            </a:endParaRPr>
          </a:p>
          <a:p>
            <a:pPr marL="0" lvl="0" indent="0" algn="ctr" rtl="0">
              <a:spcBef>
                <a:spcPts val="0"/>
              </a:spcBef>
              <a:spcAft>
                <a:spcPts val="0"/>
              </a:spcAft>
              <a:buNone/>
            </a:pPr>
            <a:endParaRPr sz="2000" dirty="0">
              <a:solidFill>
                <a:srgbClr val="000000"/>
              </a:solidFill>
            </a:endParaRPr>
          </a:p>
          <a:p>
            <a:pPr lvl="0" algn="ctr"/>
            <a:r>
              <a:rPr lang="es-ES" sz="2000" dirty="0"/>
              <a:t>Para obtener ayuda, comuníquese con su Centro de Padres local:</a:t>
            </a:r>
            <a:endParaRPr sz="2000" dirty="0">
              <a:solidFill>
                <a:srgbClr val="000000"/>
              </a:solidFill>
            </a:endParaRPr>
          </a:p>
          <a:p>
            <a:pPr marL="0" lvl="0" indent="0" algn="ctr" rtl="0">
              <a:spcBef>
                <a:spcPts val="0"/>
              </a:spcBef>
              <a:spcAft>
                <a:spcPts val="0"/>
              </a:spcAft>
              <a:buNone/>
            </a:pPr>
            <a:r>
              <a:rPr lang="en" sz="2000" u="sng" dirty="0">
                <a:solidFill>
                  <a:srgbClr val="0097A7"/>
                </a:solidFill>
                <a:hlinkClick r:id="rId3">
                  <a:extLst>
                    <a:ext uri="{A12FA001-AC4F-418D-AE19-62706E023703}">
                      <ahyp:hlinkClr xmlns:ahyp="http://schemas.microsoft.com/office/drawing/2018/hyperlinkcolor" val="tx"/>
                    </a:ext>
                  </a:extLst>
                </a:hlinkClick>
              </a:rPr>
              <a:t>https://www.parentcenterhub.org/find-your-center/</a:t>
            </a:r>
            <a:endParaRPr sz="2000" dirty="0">
              <a:solidFill>
                <a:srgbClr val="000000"/>
              </a:solidFill>
            </a:endParaRPr>
          </a:p>
          <a:p>
            <a:pPr marL="0" lvl="0" indent="0" algn="ctr" rtl="0">
              <a:spcBef>
                <a:spcPts val="0"/>
              </a:spcBef>
              <a:spcAft>
                <a:spcPts val="0"/>
              </a:spcAft>
              <a:buNone/>
            </a:pPr>
            <a:endParaRPr sz="2000" dirty="0">
              <a:solidFill>
                <a:srgbClr val="000000"/>
              </a:solidFill>
            </a:endParaRPr>
          </a:p>
          <a:p>
            <a:pPr marL="0" lvl="0" indent="0" algn="l" rtl="0">
              <a:spcBef>
                <a:spcPts val="0"/>
              </a:spcBef>
              <a:spcAft>
                <a:spcPts val="0"/>
              </a:spcAft>
              <a:buNone/>
            </a:pPr>
            <a:r>
              <a:rPr lang="en" sz="2000" dirty="0">
                <a:solidFill>
                  <a:srgbClr val="000000"/>
                </a:solidFill>
              </a:rPr>
              <a:t> </a:t>
            </a:r>
            <a:endParaRPr sz="2700" dirty="0">
              <a:solidFill>
                <a:srgbClr val="595959"/>
              </a:solidFill>
            </a:endParaRPr>
          </a:p>
        </p:txBody>
      </p:sp>
      <p:pic>
        <p:nvPicPr>
          <p:cNvPr id="88" name="Google Shape;88;p18"/>
          <p:cNvPicPr preferRelativeResize="0"/>
          <p:nvPr/>
        </p:nvPicPr>
        <p:blipFill>
          <a:blip r:embed="rId4">
            <a:alphaModFix/>
          </a:blip>
          <a:stretch>
            <a:fillRect/>
          </a:stretch>
        </p:blipFill>
        <p:spPr>
          <a:xfrm>
            <a:off x="0" y="5621500"/>
            <a:ext cx="9143998" cy="123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p:nvPr/>
        </p:nvSpPr>
        <p:spPr>
          <a:xfrm>
            <a:off x="311700" y="334825"/>
            <a:ext cx="8520600" cy="888000"/>
          </a:xfrm>
          <a:prstGeom prst="rect">
            <a:avLst/>
          </a:prstGeom>
          <a:noFill/>
          <a:ln>
            <a:noFill/>
          </a:ln>
        </p:spPr>
        <p:txBody>
          <a:bodyPr spcFirstLastPara="1" wrap="square" lIns="91425" tIns="91425" rIns="91425" bIns="91425" anchor="t" anchorCtr="0">
            <a:noAutofit/>
          </a:bodyPr>
          <a:lstStyle/>
          <a:p>
            <a:pPr lvl="0" algn="ctr">
              <a:lnSpc>
                <a:spcPct val="80000"/>
              </a:lnSpc>
              <a:buSzPts val="688"/>
            </a:pPr>
            <a:r>
              <a:rPr lang="es-ES" sz="2750" b="1" dirty="0">
                <a:solidFill>
                  <a:schemeClr val="lt1"/>
                </a:solidFill>
              </a:rPr>
              <a:t>¿Cómo sé si mi hijo es evaluado usando evaluaciones alternativas o estándar?</a:t>
            </a:r>
            <a:endParaRPr sz="1750" b="1" dirty="0">
              <a:solidFill>
                <a:srgbClr val="000000"/>
              </a:solidFill>
            </a:endParaRPr>
          </a:p>
        </p:txBody>
      </p:sp>
      <p:sp>
        <p:nvSpPr>
          <p:cNvPr id="94" name="Google Shape;94;p19"/>
          <p:cNvSpPr txBox="1"/>
          <p:nvPr/>
        </p:nvSpPr>
        <p:spPr>
          <a:xfrm>
            <a:off x="162840" y="1637632"/>
            <a:ext cx="8520600" cy="2803800"/>
          </a:xfrm>
          <a:prstGeom prst="rect">
            <a:avLst/>
          </a:prstGeom>
          <a:noFill/>
          <a:ln>
            <a:noFill/>
          </a:ln>
        </p:spPr>
        <p:txBody>
          <a:bodyPr spcFirstLastPara="1" wrap="square" lIns="91425" tIns="91425" rIns="91425" bIns="91425" anchor="t" anchorCtr="0">
            <a:normAutofit/>
          </a:bodyPr>
          <a:lstStyle/>
          <a:p>
            <a:pPr lvl="0">
              <a:lnSpc>
                <a:spcPct val="115000"/>
              </a:lnSpc>
            </a:pPr>
            <a:r>
              <a:rPr lang="es-ES" sz="1800" dirty="0">
                <a:solidFill>
                  <a:schemeClr val="dk1"/>
                </a:solidFill>
              </a:rPr>
              <a:t>Vaya a esta sección del IEP de su hijo:</a:t>
            </a:r>
            <a:endParaRPr sz="1800" dirty="0">
              <a:solidFill>
                <a:srgbClr val="595959"/>
              </a:solidFill>
            </a:endParaRPr>
          </a:p>
          <a:p>
            <a:pPr marL="0" lvl="0" indent="0" algn="l" rtl="0">
              <a:lnSpc>
                <a:spcPct val="115000"/>
              </a:lnSpc>
              <a:spcBef>
                <a:spcPts val="1200"/>
              </a:spcBef>
              <a:spcAft>
                <a:spcPts val="1200"/>
              </a:spcAft>
              <a:buNone/>
            </a:pPr>
            <a:endParaRPr sz="1800" dirty="0">
              <a:solidFill>
                <a:srgbClr val="595959"/>
              </a:solidFill>
            </a:endParaRPr>
          </a:p>
        </p:txBody>
      </p:sp>
      <p:pic>
        <p:nvPicPr>
          <p:cNvPr id="95" name="Google Shape;95;p19"/>
          <p:cNvPicPr preferRelativeResize="0"/>
          <p:nvPr/>
        </p:nvPicPr>
        <p:blipFill>
          <a:blip r:embed="rId3">
            <a:alphaModFix/>
          </a:blip>
          <a:stretch>
            <a:fillRect/>
          </a:stretch>
        </p:blipFill>
        <p:spPr>
          <a:xfrm>
            <a:off x="0" y="5621500"/>
            <a:ext cx="9143998" cy="1236500"/>
          </a:xfrm>
          <a:prstGeom prst="rect">
            <a:avLst/>
          </a:prstGeom>
          <a:noFill/>
          <a:ln>
            <a:noFill/>
          </a:ln>
        </p:spPr>
      </p:pic>
      <p:pic>
        <p:nvPicPr>
          <p:cNvPr id="96" name="Google Shape;96;p19"/>
          <p:cNvPicPr preferRelativeResize="0"/>
          <p:nvPr/>
        </p:nvPicPr>
        <p:blipFill>
          <a:blip r:embed="rId4">
            <a:alphaModFix/>
          </a:blip>
          <a:stretch>
            <a:fillRect/>
          </a:stretch>
        </p:blipFill>
        <p:spPr>
          <a:xfrm>
            <a:off x="0" y="2094036"/>
            <a:ext cx="9144001" cy="1754529"/>
          </a:xfrm>
          <a:prstGeom prst="rect">
            <a:avLst/>
          </a:prstGeom>
          <a:noFill/>
          <a:ln>
            <a:noFill/>
          </a:ln>
        </p:spPr>
      </p:pic>
      <p:pic>
        <p:nvPicPr>
          <p:cNvPr id="3" name="Picture 2">
            <a:extLst>
              <a:ext uri="{FF2B5EF4-FFF2-40B4-BE49-F238E27FC236}">
                <a16:creationId xmlns:a16="http://schemas.microsoft.com/office/drawing/2014/main" id="{7CA2056F-D110-F06C-8503-41917E35DF62}"/>
              </a:ext>
            </a:extLst>
          </p:cNvPr>
          <p:cNvPicPr>
            <a:picLocks noChangeAspect="1"/>
          </p:cNvPicPr>
          <p:nvPr/>
        </p:nvPicPr>
        <p:blipFill>
          <a:blip r:embed="rId5"/>
          <a:stretch>
            <a:fillRect/>
          </a:stretch>
        </p:blipFill>
        <p:spPr>
          <a:xfrm>
            <a:off x="-2" y="3933629"/>
            <a:ext cx="9144000" cy="1686519"/>
          </a:xfrm>
          <a:prstGeom prst="rect">
            <a:avLst/>
          </a:prstGeom>
        </p:spPr>
      </p:pic>
      <p:sp>
        <p:nvSpPr>
          <p:cNvPr id="4" name="TextBox 3">
            <a:extLst>
              <a:ext uri="{FF2B5EF4-FFF2-40B4-BE49-F238E27FC236}">
                <a16:creationId xmlns:a16="http://schemas.microsoft.com/office/drawing/2014/main" id="{066779AE-DF4A-4FD4-E1B4-AD7AB82BA912}"/>
              </a:ext>
            </a:extLst>
          </p:cNvPr>
          <p:cNvSpPr txBox="1"/>
          <p:nvPr/>
        </p:nvSpPr>
        <p:spPr>
          <a:xfrm>
            <a:off x="75122" y="4336871"/>
            <a:ext cx="451884" cy="307777"/>
          </a:xfrm>
          <a:prstGeom prst="rect">
            <a:avLst/>
          </a:prstGeom>
          <a:noFill/>
        </p:spPr>
        <p:txBody>
          <a:bodyPr wrap="square" rtlCol="0">
            <a:spAutoFit/>
          </a:bodyPr>
          <a:lstStyle/>
          <a:p>
            <a:r>
              <a:rPr lang="en-US" dirty="0"/>
              <a:t>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p:nvPr/>
        </p:nvSpPr>
        <p:spPr>
          <a:xfrm>
            <a:off x="311700" y="445025"/>
            <a:ext cx="8520600" cy="668700"/>
          </a:xfrm>
          <a:prstGeom prst="rect">
            <a:avLst/>
          </a:prstGeom>
          <a:noFill/>
          <a:ln>
            <a:noFill/>
          </a:ln>
        </p:spPr>
        <p:txBody>
          <a:bodyPr spcFirstLastPara="1" wrap="square" lIns="91425" tIns="91425" rIns="91425" bIns="91425" anchor="t" anchorCtr="0">
            <a:noAutofit/>
          </a:bodyPr>
          <a:lstStyle/>
          <a:p>
            <a:pPr lvl="0">
              <a:lnSpc>
                <a:spcPct val="80000"/>
              </a:lnSpc>
              <a:buSzPts val="688"/>
            </a:pPr>
            <a:r>
              <a:rPr lang="en" sz="2597" b="1" dirty="0">
                <a:solidFill>
                  <a:schemeClr val="lt1"/>
                </a:solidFill>
              </a:rPr>
              <a:t>   </a:t>
            </a:r>
            <a:r>
              <a:rPr lang="es-ES" sz="2597" b="1" dirty="0">
                <a:solidFill>
                  <a:schemeClr val="lt1"/>
                </a:solidFill>
              </a:rPr>
              <a:t>REVISE EL IEP DE SU HIJO TODOS LOS AÑOS</a:t>
            </a:r>
            <a:endParaRPr sz="1750" b="1" dirty="0">
              <a:solidFill>
                <a:srgbClr val="000000"/>
              </a:solidFill>
            </a:endParaRPr>
          </a:p>
        </p:txBody>
      </p:sp>
      <p:sp>
        <p:nvSpPr>
          <p:cNvPr id="102" name="Google Shape;102;p20"/>
          <p:cNvSpPr txBox="1"/>
          <p:nvPr/>
        </p:nvSpPr>
        <p:spPr>
          <a:xfrm>
            <a:off x="311700" y="1779563"/>
            <a:ext cx="8520600" cy="3176100"/>
          </a:xfrm>
          <a:prstGeom prst="rect">
            <a:avLst/>
          </a:prstGeom>
          <a:noFill/>
          <a:ln>
            <a:noFill/>
          </a:ln>
        </p:spPr>
        <p:txBody>
          <a:bodyPr spcFirstLastPara="1" wrap="square" lIns="91425" tIns="91425" rIns="91425" bIns="91425" anchor="t" anchorCtr="0">
            <a:normAutofit fontScale="92500" lnSpcReduction="10000"/>
          </a:bodyPr>
          <a:lstStyle/>
          <a:p>
            <a:pPr lvl="0"/>
            <a:r>
              <a:rPr lang="es-ES" sz="1800" dirty="0"/>
              <a:t>Cosas que todos los padres deben saber sobre la participación estudiantil en
Evaluaciones en el marco de ESSA (</a:t>
            </a:r>
            <a:r>
              <a:rPr lang="en-US" sz="1800" dirty="0"/>
              <a:t>ley </a:t>
            </a:r>
            <a:r>
              <a:rPr lang="en-US" sz="1800" i="1" dirty="0"/>
              <a:t>Every Student Succeeds Act)</a:t>
            </a:r>
            <a:r>
              <a:rPr lang="es-ES" sz="1800" dirty="0"/>
              <a:t>:</a:t>
            </a:r>
          </a:p>
          <a:p>
            <a:pPr lvl="0"/>
            <a:endParaRPr sz="1800" dirty="0">
              <a:solidFill>
                <a:srgbClr val="000000"/>
              </a:solidFill>
            </a:endParaRPr>
          </a:p>
          <a:p>
            <a:pPr marL="0" lvl="0" indent="0" algn="l" rtl="0">
              <a:spcBef>
                <a:spcPts val="0"/>
              </a:spcBef>
              <a:spcAft>
                <a:spcPts val="0"/>
              </a:spcAft>
              <a:buNone/>
            </a:pPr>
            <a:r>
              <a:rPr lang="en" sz="1800" u="sng" dirty="0">
                <a:solidFill>
                  <a:srgbClr val="0097A7"/>
                </a:solidFill>
                <a:hlinkClick r:id="rId3">
                  <a:extLst>
                    <a:ext uri="{A12FA001-AC4F-418D-AE19-62706E023703}">
                      <ahyp:hlinkClr xmlns:ahyp="http://schemas.microsoft.com/office/drawing/2018/hyperlinkcolor" val="tx"/>
                    </a:ext>
                  </a:extLst>
                </a:hlinkClick>
              </a:rPr>
              <a:t>*https://www.nysed.gov/sites/default/files/programs/state-assessment/essa-fact-sheet-assessment-parents-2024-update.pdf</a:t>
            </a:r>
            <a:endParaRPr lang="en" sz="1800" u="sng" dirty="0">
              <a:solidFill>
                <a:srgbClr val="0097A7"/>
              </a:solidFill>
            </a:endParaRPr>
          </a:p>
          <a:p>
            <a:pPr marL="0" lvl="0" indent="0" algn="l" rtl="0">
              <a:spcBef>
                <a:spcPts val="0"/>
              </a:spcBef>
              <a:spcAft>
                <a:spcPts val="0"/>
              </a:spcAft>
              <a:buNone/>
            </a:pPr>
            <a:endParaRPr lang="en-US" sz="1800"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lvl="0"/>
            <a:r>
              <a:rPr lang="es-ES" dirty="0"/>
              <a:t>Para obtener ayuda, comuníquese con su Centro de Padres local</a:t>
            </a:r>
            <a:r>
              <a:rPr lang="en" dirty="0">
                <a:solidFill>
                  <a:srgbClr val="000000"/>
                </a:solidFill>
              </a:rPr>
              <a:t>: </a:t>
            </a:r>
            <a:r>
              <a:rPr lang="en" u="sng" dirty="0">
                <a:solidFill>
                  <a:srgbClr val="0097A7"/>
                </a:solidFill>
                <a:hlinkClick r:id="rId4">
                  <a:extLst>
                    <a:ext uri="{A12FA001-AC4F-418D-AE19-62706E023703}">
                      <ahyp:hlinkClr xmlns:ahyp="http://schemas.microsoft.com/office/drawing/2018/hyperlinkcolor" val="tx"/>
                    </a:ext>
                  </a:extLst>
                </a:hlinkClick>
              </a:rPr>
              <a:t>https://www.parentcenterhub.org/find-your-center</a:t>
            </a:r>
            <a:endParaRPr lang="en" u="sng" dirty="0">
              <a:solidFill>
                <a:srgbClr val="0097A7"/>
              </a:solidFill>
            </a:endParaRPr>
          </a:p>
          <a:p>
            <a:pPr lvl="0"/>
            <a:endParaRPr lang="en" u="sng" dirty="0">
              <a:solidFill>
                <a:srgbClr val="0097A7"/>
              </a:solidFill>
            </a:endParaRPr>
          </a:p>
          <a:p>
            <a:pPr lvl="0"/>
            <a:endParaRPr lang="en" u="sng" dirty="0">
              <a:solidFill>
                <a:srgbClr val="0097A7"/>
              </a:solidFill>
            </a:endParaRPr>
          </a:p>
          <a:p>
            <a:pPr lvl="0"/>
            <a:r>
              <a:rPr lang="es-ES" dirty="0">
                <a:solidFill>
                  <a:srgbClr val="000000"/>
                </a:solidFill>
              </a:rPr>
              <a:t>*</a:t>
            </a:r>
            <a:r>
              <a:rPr lang="es-ES" sz="1200" i="1" dirty="0">
                <a:solidFill>
                  <a:srgbClr val="000000"/>
                </a:solidFill>
              </a:rPr>
              <a:t>El recurso que compartimos aquí esta solo disponible en Ingles</a:t>
            </a:r>
            <a:endParaRPr sz="1200" i="1" dirty="0">
              <a:solidFill>
                <a:srgbClr val="000000"/>
              </a:solidFill>
            </a:endParaRPr>
          </a:p>
          <a:p>
            <a:pPr marL="0" lvl="0" indent="0" algn="l" rtl="0">
              <a:spcBef>
                <a:spcPts val="0"/>
              </a:spcBef>
              <a:spcAft>
                <a:spcPts val="0"/>
              </a:spcAft>
              <a:buNone/>
            </a:pPr>
            <a:endParaRPr dirty="0">
              <a:solidFill>
                <a:srgbClr val="000000"/>
              </a:solidFill>
            </a:endParaRPr>
          </a:p>
        </p:txBody>
      </p:sp>
      <p:pic>
        <p:nvPicPr>
          <p:cNvPr id="103" name="Google Shape;103;p20"/>
          <p:cNvPicPr preferRelativeResize="0"/>
          <p:nvPr/>
        </p:nvPicPr>
        <p:blipFill>
          <a:blip r:embed="rId5">
            <a:alphaModFix/>
          </a:blip>
          <a:stretch>
            <a:fillRect/>
          </a:stretch>
        </p:blipFill>
        <p:spPr>
          <a:xfrm>
            <a:off x="0" y="5621500"/>
            <a:ext cx="9143998" cy="123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 y="45942"/>
            <a:ext cx="9110073" cy="763500"/>
          </a:xfrm>
          <a:prstGeom prst="rect">
            <a:avLst/>
          </a:prstGeom>
        </p:spPr>
        <p:txBody>
          <a:bodyPr spcFirstLastPara="1" wrap="square" lIns="91425" tIns="91425" rIns="91425" bIns="91425" anchor="t" anchorCtr="0">
            <a:noAutofit/>
          </a:bodyPr>
          <a:lstStyle/>
          <a:p>
            <a:pPr lvl="0">
              <a:buClr>
                <a:schemeClr val="dk1"/>
              </a:buClr>
              <a:buSzPts val="990"/>
            </a:pPr>
            <a:r>
              <a:rPr lang="es-ES" sz="3200" dirty="0">
                <a:solidFill>
                  <a:schemeClr val="lt1"/>
                </a:solidFill>
                <a:latin typeface="Arial"/>
                <a:ea typeface="Arial"/>
                <a:cs typeface="Arial"/>
                <a:sym typeface="Arial"/>
              </a:rPr>
              <a:t>¿Cuándo necesito saber sobre </a:t>
            </a:r>
            <a:r>
              <a:rPr lang="en-US" sz="3200" b="1" dirty="0">
                <a:solidFill>
                  <a:schemeClr val="lt1"/>
                </a:solidFill>
              </a:rPr>
              <a:t>la </a:t>
            </a:r>
            <a:r>
              <a:rPr lang="es-ES" sz="3200" b="1" dirty="0">
                <a:solidFill>
                  <a:schemeClr val="lt1"/>
                </a:solidFill>
              </a:rPr>
              <a:t>Evaluación Alternativa del Estado de NY (</a:t>
            </a:r>
            <a:r>
              <a:rPr lang="en-US" sz="3200" b="1" dirty="0">
                <a:solidFill>
                  <a:schemeClr val="lt1"/>
                </a:solidFill>
              </a:rPr>
              <a:t>NYSAA)</a:t>
            </a:r>
            <a:r>
              <a:rPr lang="es-ES" sz="3200" dirty="0">
                <a:solidFill>
                  <a:schemeClr val="lt1"/>
                </a:solidFill>
                <a:latin typeface="Arial"/>
                <a:ea typeface="Arial"/>
                <a:cs typeface="Arial"/>
                <a:sym typeface="Arial"/>
              </a:rPr>
              <a:t>?</a:t>
            </a:r>
            <a:endParaRPr sz="3200" dirty="0"/>
          </a:p>
        </p:txBody>
      </p:sp>
      <p:sp>
        <p:nvSpPr>
          <p:cNvPr id="109" name="Google Shape;109;p21"/>
          <p:cNvSpPr txBox="1">
            <a:spLocks noGrp="1"/>
          </p:cNvSpPr>
          <p:nvPr>
            <p:ph type="body" idx="1"/>
          </p:nvPr>
        </p:nvSpPr>
        <p:spPr>
          <a:xfrm>
            <a:off x="311700" y="1461658"/>
            <a:ext cx="8520600" cy="4555200"/>
          </a:xfrm>
          <a:prstGeom prst="rect">
            <a:avLst/>
          </a:prstGeom>
        </p:spPr>
        <p:txBody>
          <a:bodyPr spcFirstLastPara="1" wrap="square" lIns="91425" tIns="91425" rIns="91425" bIns="91425" anchor="t" anchorCtr="0">
            <a:normAutofit/>
          </a:bodyPr>
          <a:lstStyle/>
          <a:p>
            <a:pPr lvl="0" indent="-374650">
              <a:lnSpc>
                <a:spcPct val="100000"/>
              </a:lnSpc>
              <a:buClr>
                <a:schemeClr val="dk1"/>
              </a:buClr>
              <a:buSzPts val="2300"/>
              <a:buFont typeface="Arial"/>
              <a:buChar char="●"/>
            </a:pPr>
            <a:r>
              <a:rPr lang="es-ES" sz="2300" dirty="0">
                <a:solidFill>
                  <a:schemeClr val="dk1"/>
                </a:solidFill>
                <a:latin typeface="Arial"/>
                <a:ea typeface="Arial"/>
                <a:cs typeface="Arial"/>
                <a:sym typeface="Arial"/>
              </a:rPr>
              <a:t>Idealmente, tan pronto como se de cuenta de que su hijo tiene discapacidades cognitivas graves, debería comenzar a aprender sobre NYSAA.</a:t>
            </a:r>
          </a:p>
          <a:p>
            <a:pPr lvl="0" indent="-374650">
              <a:lnSpc>
                <a:spcPct val="100000"/>
              </a:lnSpc>
              <a:buClr>
                <a:schemeClr val="dk1"/>
              </a:buClr>
              <a:buSzPts val="2300"/>
              <a:buFont typeface="Arial"/>
              <a:buChar char="●"/>
            </a:pPr>
            <a:r>
              <a:rPr lang="es-ES" sz="2300" dirty="0">
                <a:solidFill>
                  <a:schemeClr val="dk1"/>
                </a:solidFill>
                <a:latin typeface="Arial"/>
                <a:ea typeface="Arial"/>
                <a:cs typeface="Arial"/>
                <a:sym typeface="Arial"/>
              </a:rPr>
              <a:t>Si su equipo de IEP/CSE no menciona cómo se evaluará a su hijo, usted debe mencionarlo.</a:t>
            </a:r>
          </a:p>
          <a:p>
            <a:pPr lvl="0" indent="-374650">
              <a:lnSpc>
                <a:spcPct val="100000"/>
              </a:lnSpc>
              <a:buClr>
                <a:schemeClr val="dk1"/>
              </a:buClr>
              <a:buSzPts val="2300"/>
              <a:buFont typeface="Arial"/>
              <a:buChar char="●"/>
            </a:pPr>
            <a:r>
              <a:rPr lang="es-ES" sz="2300" dirty="0">
                <a:solidFill>
                  <a:schemeClr val="dk1"/>
                </a:solidFill>
                <a:latin typeface="Arial"/>
                <a:ea typeface="Arial"/>
                <a:cs typeface="Arial"/>
                <a:sym typeface="Arial"/>
              </a:rPr>
              <a:t>Si tiene preguntas en cualquier momento sobre cómo se mide el aprendizaje de su hijo, diga algo.</a:t>
            </a:r>
          </a:p>
          <a:p>
            <a:pPr lvl="0" indent="-374650">
              <a:lnSpc>
                <a:spcPct val="100000"/>
              </a:lnSpc>
              <a:buClr>
                <a:schemeClr val="dk1"/>
              </a:buClr>
              <a:buSzPts val="2300"/>
              <a:buFont typeface="Arial"/>
              <a:buChar char="●"/>
            </a:pPr>
            <a:r>
              <a:rPr lang="es-ES" sz="2300" dirty="0">
                <a:solidFill>
                  <a:schemeClr val="dk1"/>
                </a:solidFill>
                <a:latin typeface="Arial"/>
                <a:ea typeface="Arial"/>
                <a:cs typeface="Arial"/>
                <a:sym typeface="Arial"/>
              </a:rPr>
              <a:t>Asegúrese de abordar esto todos los años.</a:t>
            </a:r>
            <a:endParaRPr dirty="0"/>
          </a:p>
        </p:txBody>
      </p:sp>
      <p:pic>
        <p:nvPicPr>
          <p:cNvPr id="110" name="Google Shape;110;p21"/>
          <p:cNvPicPr preferRelativeResize="0"/>
          <p:nvPr/>
        </p:nvPicPr>
        <p:blipFill>
          <a:blip r:embed="rId3">
            <a:alphaModFix/>
          </a:blip>
          <a:stretch>
            <a:fillRect/>
          </a:stretch>
        </p:blipFill>
        <p:spPr>
          <a:xfrm>
            <a:off x="-33925" y="5621500"/>
            <a:ext cx="9143998" cy="123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352800"/>
            <a:ext cx="8520600" cy="1017900"/>
          </a:xfrm>
          <a:prstGeom prst="rect">
            <a:avLst/>
          </a:prstGeom>
        </p:spPr>
        <p:txBody>
          <a:bodyPr spcFirstLastPara="1" wrap="square" lIns="91425" tIns="91425" rIns="91425" bIns="91425" anchor="t" anchorCtr="0">
            <a:normAutofit fontScale="90000"/>
          </a:bodyPr>
          <a:lstStyle/>
          <a:p>
            <a:pPr lvl="0"/>
            <a:r>
              <a:rPr lang="es-ES" dirty="0"/>
              <a:t>¿Por qué necesito saber sobre NYSAA?</a:t>
            </a:r>
            <a:endParaRPr b="1" dirty="0"/>
          </a:p>
        </p:txBody>
      </p:sp>
      <p:sp>
        <p:nvSpPr>
          <p:cNvPr id="116" name="Google Shape;116;p22"/>
          <p:cNvSpPr txBox="1">
            <a:spLocks noGrp="1"/>
          </p:cNvSpPr>
          <p:nvPr>
            <p:ph type="body" idx="1"/>
          </p:nvPr>
        </p:nvSpPr>
        <p:spPr>
          <a:xfrm>
            <a:off x="311700" y="1413500"/>
            <a:ext cx="8634900" cy="4678500"/>
          </a:xfrm>
          <a:prstGeom prst="rect">
            <a:avLst/>
          </a:prstGeom>
        </p:spPr>
        <p:txBody>
          <a:bodyPr spcFirstLastPara="1" wrap="square" lIns="91425" tIns="91425" rIns="91425" bIns="91425" anchor="t" anchorCtr="0">
            <a:normAutofit/>
          </a:bodyPr>
          <a:lstStyle/>
          <a:p>
            <a:pPr lvl="0" indent="-355600">
              <a:lnSpc>
                <a:spcPct val="100000"/>
              </a:lnSpc>
              <a:buClr>
                <a:schemeClr val="dk1"/>
              </a:buClr>
              <a:buSzPts val="2000"/>
            </a:pPr>
            <a:r>
              <a:rPr lang="es-ES" sz="2000" dirty="0">
                <a:solidFill>
                  <a:schemeClr val="dk1"/>
                </a:solidFill>
              </a:rPr>
              <a:t>Entienda si NYSAA es apropiado para su hijo.
Asegúrese de que su hijo progrese en los estándares estatales modificados.
Tome decisiones completamente informadas.
Encuentre los servicios, entornos, recursos y apoyo más apropiados para su hijo.
Ayúdelos a prepararse para su vida adulta más exitosa e independiente.
Cumpla con los requisitos y plazos para solicitar participar en programas que puedan ayudar a su hijo.</a:t>
            </a:r>
            <a:endParaRPr sz="1900" dirty="0"/>
          </a:p>
        </p:txBody>
      </p:sp>
      <p:pic>
        <p:nvPicPr>
          <p:cNvPr id="117" name="Google Shape;117;p22"/>
          <p:cNvPicPr preferRelativeResize="0"/>
          <p:nvPr/>
        </p:nvPicPr>
        <p:blipFill>
          <a:blip r:embed="rId3">
            <a:alphaModFix/>
          </a:blip>
          <a:stretch>
            <a:fillRect/>
          </a:stretch>
        </p:blipFill>
        <p:spPr>
          <a:xfrm>
            <a:off x="0" y="5209333"/>
            <a:ext cx="9143998" cy="1236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eb2a7d-07dc-4979-a5f3-7a337f082072">
      <Terms xmlns="http://schemas.microsoft.com/office/infopath/2007/PartnerControls"/>
    </lcf76f155ced4ddcb4097134ff3c332f>
    <_ip_UnifiedCompliancePolicyUIAction xmlns="http://schemas.microsoft.com/sharepoint/v3" xsi:nil="true"/>
    <TaxCatchAll xmlns="8bc11378-457e-47b1-8c75-1fbbb7188121"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8E398B794EE4C8C4A9D002FF139A5" ma:contentTypeVersion="20" ma:contentTypeDescription="Create a new document." ma:contentTypeScope="" ma:versionID="e601edc8e2e5404b1e844bfbbac8a420">
  <xsd:schema xmlns:xsd="http://www.w3.org/2001/XMLSchema" xmlns:xs="http://www.w3.org/2001/XMLSchema" xmlns:p="http://schemas.microsoft.com/office/2006/metadata/properties" xmlns:ns1="http://schemas.microsoft.com/sharepoint/v3" xmlns:ns2="7aeb2a7d-07dc-4979-a5f3-7a337f082072" xmlns:ns3="8bc11378-457e-47b1-8c75-1fbbb7188121" targetNamespace="http://schemas.microsoft.com/office/2006/metadata/properties" ma:root="true" ma:fieldsID="54a5d5f32cbeb50c26b9c439c7678109" ns1:_="" ns2:_="" ns3:_="">
    <xsd:import namespace="http://schemas.microsoft.com/sharepoint/v3"/>
    <xsd:import namespace="7aeb2a7d-07dc-4979-a5f3-7a337f082072"/>
    <xsd:import namespace="8bc11378-457e-47b1-8c75-1fbbb7188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eb2a7d-07dc-4979-a5f3-7a337f0820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b8277b-7162-45c9-803a-cc211dda9a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c11378-457e-47b1-8c75-1fbbb71881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8c52041-9036-45a8-b89f-c4eab6d01b90}" ma:internalName="TaxCatchAll" ma:showField="CatchAllData" ma:web="8bc11378-457e-47b1-8c75-1fbbb7188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BFDA5-5F61-4A0D-8BBA-3904914AD2D8}">
  <ds:schemaRefs>
    <ds:schemaRef ds:uri="http://schemas.microsoft.com/office/2006/metadata/properties"/>
    <ds:schemaRef ds:uri="http://schemas.microsoft.com/office/infopath/2007/PartnerControls"/>
    <ds:schemaRef ds:uri="7aeb2a7d-07dc-4979-a5f3-7a337f082072"/>
    <ds:schemaRef ds:uri="http://schemas.microsoft.com/sharepoint/v3"/>
    <ds:schemaRef ds:uri="8bc11378-457e-47b1-8c75-1fbbb7188121"/>
  </ds:schemaRefs>
</ds:datastoreItem>
</file>

<file path=customXml/itemProps2.xml><?xml version="1.0" encoding="utf-8"?>
<ds:datastoreItem xmlns:ds="http://schemas.openxmlformats.org/officeDocument/2006/customXml" ds:itemID="{3C0E1DBB-2340-49C4-A00A-1528B078E3A2}">
  <ds:schemaRefs>
    <ds:schemaRef ds:uri="http://schemas.microsoft.com/sharepoint/v3/contenttype/forms"/>
  </ds:schemaRefs>
</ds:datastoreItem>
</file>

<file path=customXml/itemProps3.xml><?xml version="1.0" encoding="utf-8"?>
<ds:datastoreItem xmlns:ds="http://schemas.openxmlformats.org/officeDocument/2006/customXml" ds:itemID="{7D35C378-C417-4EB7-96C9-1B5AA9733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eb2a7d-07dc-4979-a5f3-7a337f082072"/>
    <ds:schemaRef ds:uri="8bc11378-457e-47b1-8c75-1fbbb7188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6438</TotalTime>
  <Words>2560</Words>
  <Application>Microsoft Office PowerPoint</Application>
  <PresentationFormat>Presentación en pantalla (4:3)</PresentationFormat>
  <Paragraphs>155</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Calibri</vt:lpstr>
      <vt:lpstr>Open Sans</vt:lpstr>
      <vt:lpstr>Montserrat</vt:lpstr>
      <vt:lpstr>Google Sans</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¿Cuándo necesito saber sobre la Evaluación Alternativa del Estado de NY (NYSAA)?</vt:lpstr>
      <vt:lpstr>¿Por qué necesito saber sobre NYSAA?</vt:lpstr>
      <vt:lpstr>¿Quién en la escuela de mi hijo puede ayudarme a entender la Evaluación Alternativa del Estado de NY (NYSAA)?</vt:lpstr>
      <vt:lpstr>Ahora que sé qué es la Evaluación Alternativa del Estado de NY (NYSAA), ¿qué NO es?</vt:lpstr>
      <vt:lpstr>Adaptaciones/apoyos lingüísticos para la Evaluación Alternativa de NY (NYSAA) :</vt:lpstr>
      <vt:lpstr>¿Hay conexión entre la Evaluación Alternativa de NY (NYSAA) y los exámenes Regentes?</vt:lpstr>
      <vt:lpstr>¿Cómo afecta la Evaluación Alternativa a la transición de mi hijo fuera de la secundaria?</vt:lpstr>
      <vt:lpstr>Transición en el IEP</vt:lpstr>
      <vt:lpstr>¿Qué otras agencias y servicios pueden ayudar a mi hijo?</vt:lpstr>
      <vt:lpstr> Preguntas frecuentes sobre la evaluación alternativa del estado de NY</vt:lpstr>
      <vt:lpstr>Documento de Preguntas Frecuentes</vt:lpstr>
      <vt:lpstr>Documento de Preguntas Frecuentes</vt:lpstr>
      <vt:lpstr>Documento de Preguntas Frecuentes</vt:lpstr>
      <vt:lpstr>Traducción por Google</vt:lpstr>
      <vt:lpstr>Presentación de PowerPoint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Paola Jordan</dc:creator>
  <cp:lastModifiedBy>Lilliana Diaz-Pedrosa</cp:lastModifiedBy>
  <cp:revision>16</cp:revision>
  <dcterms:modified xsi:type="dcterms:W3CDTF">2025-02-27T16:07:15Z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0x010100E648E398B794EE4C8C4A9D002FF139A5</vt:lpwstr>
  </property>
  <property fmtid="{D5CDD505-2E9C-101B-9397-08002B2CF9AE}" pid="3" name="MediaServiceImageTags">
    <vt:lpwstr/>
  </property>
</Properties>
</file>